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58" r:id="rId2"/>
    <p:sldMasterId id="2147483973" r:id="rId3"/>
  </p:sldMasterIdLst>
  <p:notesMasterIdLst>
    <p:notesMasterId r:id="rId28"/>
  </p:notesMasterIdLst>
  <p:sldIdLst>
    <p:sldId id="290" r:id="rId4"/>
    <p:sldId id="259" r:id="rId5"/>
    <p:sldId id="257" r:id="rId6"/>
    <p:sldId id="291" r:id="rId7"/>
    <p:sldId id="292" r:id="rId8"/>
    <p:sldId id="289" r:id="rId9"/>
    <p:sldId id="293" r:id="rId10"/>
    <p:sldId id="294" r:id="rId11"/>
    <p:sldId id="267" r:id="rId12"/>
    <p:sldId id="271" r:id="rId13"/>
    <p:sldId id="268" r:id="rId14"/>
    <p:sldId id="264" r:id="rId15"/>
    <p:sldId id="266" r:id="rId16"/>
    <p:sldId id="265" r:id="rId17"/>
    <p:sldId id="272" r:id="rId18"/>
    <p:sldId id="273" r:id="rId19"/>
    <p:sldId id="276" r:id="rId20"/>
    <p:sldId id="281" r:id="rId21"/>
    <p:sldId id="282" r:id="rId22"/>
    <p:sldId id="288" r:id="rId23"/>
    <p:sldId id="296" r:id="rId24"/>
    <p:sldId id="295" r:id="rId25"/>
    <p:sldId id="297" r:id="rId26"/>
    <p:sldId id="263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DE4C0-485E-4DE1-92BF-F13CF97736E8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33995-6534-48B2-AC0B-87CA16C1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3620B9-532F-45CC-AC5A-A86BD8330D5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6825"/>
            <a:ext cx="6048375" cy="4811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7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12/7/2022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19F9D8-02B5-1B44-95E5-C73C6BBF07A1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91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4422E-7463-C44B-97AD-3C17227E3978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55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F2AB44-4584-7440-B38E-627DA1D64C2C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7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38127B-63F3-8E42-B5B1-A0687707231F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3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C814-0AB3-C840-B3D5-53F93C4FFC73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8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A59500-D020-4C4D-9F12-21AA64DD82E9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95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2DB0CB-74BB-0444-8A40-1671AC613141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50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C9E5F6-2A76-9446-80FA-0D52FFCE2981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64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A861AD-BAA0-F940-A104-F01B4DF10839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7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4811D3-8067-2E44-B4B2-8F4FFB197CCE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52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4D275-D499-8548-8268-11F6C3A6FAED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6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1" r:id="rId12"/>
    <p:sldLayoutId id="2147483972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09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D50F-00D8-5C48-AE17-CBD07F9F88AD}" type="slidenum">
              <a:rPr kumimoji="0" lang="ru-RU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496943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Учитель начальных классов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Черкунова И.С.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24936" cy="3474720"/>
          </a:xfrm>
        </p:spPr>
        <p:txBody>
          <a:bodyPr>
            <a:normAutofit/>
          </a:bodyPr>
          <a:lstStyle/>
          <a:p>
            <a:pPr algn="ctr"/>
            <a:r>
              <a:rPr lang="ru-RU" alt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Формирование финансовой грамотности в начальной 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63753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320480" cy="33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184576" cy="174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4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007"/>
            <a:ext cx="4466801" cy="1613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2" y="4437112"/>
            <a:ext cx="4385133" cy="1631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86" y="1559466"/>
            <a:ext cx="4255898" cy="1920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070" y="3479608"/>
            <a:ext cx="4543930" cy="26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606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700337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76" y="2132856"/>
            <a:ext cx="2828621" cy="3856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95" y="1612879"/>
            <a:ext cx="2792053" cy="402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8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691670" cy="2337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699256" cy="2876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8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63005"/>
            <a:ext cx="284391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9"/>
            <a:ext cx="3961892" cy="253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777435" cy="237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600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Прочитай отрывок из текста </a:t>
            </a: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Похождение рубля» С. </a:t>
            </a: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Михалкова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ответь на вопросы.</a:t>
            </a:r>
            <a:endParaRPr lang="ru-RU" sz="1800" dirty="0" smtClean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  Рубль.  Новенький советский бумажный Рубль.  Родился я  в большом кирпичном  доме,  где  у  каждого  входа  и  выхода  стоят  часовые  и  куда ПОСТОРОННИМ ВХОД СТРОГО ВОСПРЕЩАЕТСЯ!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Не успел я появиться на свет, как попал в общество собратьев-близнецов, похожих на  меня  как  две  капли воды.  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А  через мгновение я  уже лежал в глубоком мягком помещении.  Я не знал тогда,  что  это помещение называется карманом  и  что всю жизнь мне придется переходить из кармана в карман.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Так,   не  успев  даже  попрощаться  со  своими  собратьями,   я  начал самостоятельную жизнь.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настоящий трудовой Рубль!  -  с гордостью думал я.  - Интересно, что меня  ждет впереди?  Что  со  мной будет дальше?  Как  меня будут тратить и, главное, на что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?..»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Прямо из теплого,  уютного кармана рабочей куртки я попал куда-то,  где все  дышало  сыростью и  свежей землей.  Как  я  потом  догадался,  это  был цветочный киоск. Человек, который меня заработал,  хотел доставить радость другим и купил цветы.  Меня начали тратить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!"</a:t>
            </a:r>
            <a:endParaRPr lang="ru-RU" sz="3200" b="1" dirty="0" smtClean="0">
              <a:solidFill>
                <a:srgbClr val="F0932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Picture 2" descr="http://img-fotki.yandex.ru/get/5353/136596361.57/0_cba91_336cb691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581128"/>
            <a:ext cx="2976120" cy="1967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1520" y="4797152"/>
            <a:ext cx="4752528" cy="16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Объясни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выражение « Я настоящий трудовой Рубль»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Перечисли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получения трудового рубля: 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Какие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способы получения денег встречаются?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понимаешь выражение « рубль находится в обращении»? </a:t>
            </a:r>
            <a:endParaRPr lang="ru-RU" sz="1400" b="1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Заголовок 12"/>
          <p:cNvSpPr>
            <a:spLocks noGrp="1"/>
          </p:cNvSpPr>
          <p:nvPr>
            <p:ph idx="1"/>
          </p:nvPr>
        </p:nvSpPr>
        <p:spPr bwMode="auto">
          <a:xfrm>
            <a:off x="1187624" y="1112978"/>
            <a:ext cx="6624736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F0932C"/>
              </a:solidFill>
              <a:latin typeface="Cambri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Ребусы. Отгадайте названия валют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987824" y="1511942"/>
            <a:ext cx="2438525" cy="1306307"/>
            <a:chOff x="1364023" y="1233734"/>
            <a:chExt cx="4010309" cy="19072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64023" y="1233734"/>
              <a:ext cx="4010309" cy="1907234"/>
            </a:xfrm>
            <a:prstGeom prst="rect">
              <a:avLst/>
            </a:prstGeom>
            <a:solidFill>
              <a:srgbClr val="F7C547"/>
            </a:solidFill>
            <a:ln w="12700" cap="flat" cmpd="sng" algn="ctr">
              <a:solidFill>
                <a:srgbClr val="F7C54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73" y="1368303"/>
              <a:ext cx="3672408" cy="1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8086"/>
            <a:ext cx="2736304" cy="130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88" y="2049636"/>
            <a:ext cx="2496307" cy="1028526"/>
          </a:xfrm>
        </p:spPr>
      </p:pic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5562821" y="1772816"/>
            <a:ext cx="3528392" cy="1183025"/>
            <a:chOff x="2488900" y="4523614"/>
            <a:chExt cx="5477720" cy="1929721"/>
          </a:xfrm>
        </p:grpSpPr>
        <p:pic>
          <p:nvPicPr>
            <p:cNvPr id="14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00" y="4523614"/>
              <a:ext cx="5477720" cy="1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06" y="4680541"/>
              <a:ext cx="1101714" cy="155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36" y="4691488"/>
              <a:ext cx="3980270" cy="15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161964" y="32142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Times New Roman" pitchFamily="18" charset="0"/>
              </a:rPr>
              <a:t>Анаграммы. Расшифруйте слова</a:t>
            </a:r>
            <a:endParaRPr kumimoji="0" lang="ru-RU" sz="12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789040"/>
            <a:ext cx="8300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(ПЕНСИЯ)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(РЕКЛАМА)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(ЗАРПЛАТА)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(ДОГОВОР)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(ЭКОНОМИКА)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" name="Picture 2" descr="http://www.cliparthut.com/clip-arts/346/mystery-clip-art-34664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45" y="3776438"/>
            <a:ext cx="3291239" cy="22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0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Закончи </a:t>
            </a:r>
            <a:r>
              <a:rPr lang="ru-RU" sz="3600" b="1" u="sng" dirty="0" smtClean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верные утверждения</a:t>
            </a:r>
            <a:endParaRPr lang="ru-RU" u="sng" dirty="0"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«Развитие речи»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77568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Лишние 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…– лишняя забота.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деньги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гривны 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драхмы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ракушки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994949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Хуже всех бед, когда денег …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куча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туча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нет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гора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581128"/>
            <a:ext cx="3779912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Уговор дороже 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…. 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дров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денег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конфет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игрушек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0584" y="4581128"/>
            <a:ext cx="377589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Копейка рубль  …  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прячет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укрывает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бережёт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стережёт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691336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Всероссийские проверочные работы (ВПР)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900959" cy="30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3" y="4315114"/>
            <a:ext cx="4067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0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42" y="2420888"/>
            <a:ext cx="2259282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Комплексные метапредметные работы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9" y="1700808"/>
            <a:ext cx="2375480" cy="32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60" y="1124744"/>
            <a:ext cx="2678697" cy="34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41" y="4744475"/>
            <a:ext cx="4389959" cy="21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53807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ea typeface="Calibri"/>
              </a:rPr>
              <a:t> Нельзя </a:t>
            </a:r>
            <a:r>
              <a:rPr lang="ru-RU" sz="2800" dirty="0">
                <a:latin typeface="Times New Roman"/>
                <a:ea typeface="Calibri"/>
              </a:rPr>
              <a:t>себе представить сегодня мир без </a:t>
            </a:r>
            <a:r>
              <a:rPr lang="ru-RU" sz="2800" dirty="0" smtClean="0">
                <a:latin typeface="Times New Roman"/>
                <a:ea typeface="Calibri"/>
              </a:rPr>
              <a:t>денег</a:t>
            </a:r>
            <a:r>
              <a:rPr lang="ru-RU" sz="2800" dirty="0">
                <a:latin typeface="Times New Roman"/>
                <a:ea typeface="Calibri"/>
              </a:rPr>
              <a:t>. Эта острая и животрепещущая тема </a:t>
            </a:r>
            <a:r>
              <a:rPr lang="ru-RU" sz="2800" dirty="0" smtClean="0">
                <a:latin typeface="Times New Roman"/>
                <a:ea typeface="Calibri"/>
              </a:rPr>
              <a:t>«</a:t>
            </a:r>
            <a:r>
              <a:rPr lang="ru-RU" sz="2800" dirty="0">
                <a:latin typeface="Times New Roman"/>
                <a:ea typeface="Calibri"/>
              </a:rPr>
              <a:t>Ребенок и деньги» интересует сейчас многих.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67" y="2708920"/>
            <a:ext cx="6638474" cy="3744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Финансовая грамотность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6804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Основы финансовой грамотности: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понимание природы и функции денег;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ценить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считать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составлять финансовый отчет;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экономить и сберегать;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тратить деньги и жить по средствам;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делиться.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6386" name="Picture 2" descr="https://ds04.infourok.ru/uploads/ex/1305/001792a4-8080fa18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38" y="1754270"/>
            <a:ext cx="3829285" cy="28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94441"/>
            <a:ext cx="1926720" cy="27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0"/>
          </p:nvPr>
        </p:nvSpPr>
        <p:spPr>
          <a:xfrm>
            <a:off x="-540568" y="1170880"/>
            <a:ext cx="8229600" cy="4922415"/>
          </a:xfrm>
        </p:spPr>
        <p:txBody>
          <a:bodyPr>
            <a:normAutofit/>
          </a:bodyPr>
          <a:lstStyle/>
          <a:p>
            <a:pPr lvl="0" algn="ctr" latinLnBrk="1">
              <a:spcBef>
                <a:spcPts val="0"/>
              </a:spcBef>
              <a:spcAft>
                <a:spcPct val="0"/>
              </a:spcAft>
              <a:buClr>
                <a:srgbClr val="FE8637"/>
              </a:buClr>
              <a:buSzTx/>
            </a:pPr>
            <a:r>
              <a:rPr lang="ru-RU" altLang="ru-RU" sz="3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представить себе</a:t>
            </a:r>
          </a:p>
          <a:p>
            <a:pPr lvl="0" algn="ctr" latinLnBrk="1">
              <a:spcBef>
                <a:spcPts val="0"/>
              </a:spcBef>
              <a:spcAft>
                <a:spcPct val="0"/>
              </a:spcAft>
              <a:buClr>
                <a:srgbClr val="FE8637"/>
              </a:buClr>
              <a:buSzTx/>
            </a:pPr>
            <a:r>
              <a:rPr lang="ru-RU" altLang="ru-RU" sz="3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 сегодня без денег. </a:t>
            </a:r>
          </a:p>
          <a:p>
            <a:pPr lvl="0" algn="ctr" latinLnBrk="1">
              <a:spcBef>
                <a:spcPts val="0"/>
              </a:spcBef>
              <a:spcAft>
                <a:spcPct val="0"/>
              </a:spcAft>
              <a:buClr>
                <a:srgbClr val="FE8637"/>
              </a:buClr>
              <a:buSzTx/>
            </a:pPr>
            <a:r>
              <a:rPr lang="ru-RU" altLang="ru-RU" sz="3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окружают человека </a:t>
            </a:r>
          </a:p>
          <a:p>
            <a:pPr lvl="0" algn="ctr" latinLnBrk="1">
              <a:spcBef>
                <a:spcPts val="0"/>
              </a:spcBef>
              <a:spcAft>
                <a:spcPct val="0"/>
              </a:spcAft>
              <a:buClr>
                <a:srgbClr val="FE8637"/>
              </a:buClr>
              <a:buSzTx/>
            </a:pPr>
            <a:r>
              <a:rPr lang="ru-RU" altLang="ru-RU" sz="3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рождения и становятся </a:t>
            </a:r>
          </a:p>
          <a:p>
            <a:pPr lvl="0" algn="ctr" latinLnBrk="1">
              <a:spcBef>
                <a:spcPts val="0"/>
              </a:spcBef>
              <a:spcAft>
                <a:spcPct val="0"/>
              </a:spcAft>
              <a:buClr>
                <a:srgbClr val="FE8637"/>
              </a:buClr>
              <a:buSzTx/>
            </a:pPr>
            <a:r>
              <a:rPr lang="ru-RU" altLang="ru-RU" sz="3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главных условий жизни. </a:t>
            </a:r>
          </a:p>
          <a:p>
            <a:pPr lvl="0" algn="ctr" latinLnBrk="1">
              <a:spcBef>
                <a:spcPts val="0"/>
              </a:spcBef>
              <a:spcAft>
                <a:spcPct val="0"/>
              </a:spcAft>
              <a:buClr>
                <a:srgbClr val="FE8637"/>
              </a:buClr>
              <a:buSzTx/>
            </a:pPr>
            <a:r>
              <a:rPr lang="ru-RU" altLang="ru-RU" sz="3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 уроки финансовой </a:t>
            </a:r>
          </a:p>
          <a:p>
            <a:pPr lvl="0" algn="ctr" latinLnBrk="1">
              <a:spcBef>
                <a:spcPts val="0"/>
              </a:spcBef>
              <a:spcAft>
                <a:spcPct val="0"/>
              </a:spcAft>
              <a:buClr>
                <a:srgbClr val="FE8637"/>
              </a:buClr>
              <a:buSzTx/>
            </a:pPr>
            <a:r>
              <a:rPr lang="ru-RU" altLang="ru-RU" sz="3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сегодня </a:t>
            </a:r>
          </a:p>
          <a:p>
            <a:pPr lvl="0" algn="ctr" latinLnBrk="1">
              <a:spcBef>
                <a:spcPts val="0"/>
              </a:spcBef>
              <a:spcAft>
                <a:spcPct val="0"/>
              </a:spcAft>
              <a:buClr>
                <a:srgbClr val="FE8637"/>
              </a:buClr>
              <a:buSzTx/>
            </a:pPr>
            <a:r>
              <a:rPr lang="ru-RU" altLang="ru-RU" sz="3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необходимы</a:t>
            </a:r>
          </a:p>
          <a:p>
            <a:pPr lvl="0" algn="just" latinLnBrk="1">
              <a:spcBef>
                <a:spcPts val="0"/>
              </a:spcBef>
              <a:spcAft>
                <a:spcPct val="0"/>
              </a:spcAft>
              <a:buClr>
                <a:srgbClr val="FE8637"/>
              </a:buClr>
              <a:buSzTx/>
            </a:pPr>
            <a:r>
              <a:rPr lang="ru-RU" altLang="ru-RU" sz="3266" dirty="0">
                <a:solidFill>
                  <a:prstClr val="black"/>
                </a:solidFill>
                <a:latin typeface="Lato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2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1192320" y="1571441"/>
            <a:ext cx="10080000" cy="236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60036" tIns="157724" rIns="94700" bIns="39513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903" dirty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903" b="1" dirty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Главная причина того, что люди испытывают </a:t>
            </a:r>
            <a:endParaRPr lang="ru-RU" altLang="ru-RU" sz="2903" b="1" dirty="0" smtClean="0">
              <a:solidFill>
                <a:srgbClr val="17375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903" b="1" dirty="0" smtClean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финансовые </a:t>
            </a:r>
            <a:r>
              <a:rPr lang="ru-RU" altLang="ru-RU" sz="2903" b="1" dirty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проблемы, заключается в том, </a:t>
            </a:r>
            <a:r>
              <a:rPr lang="ru-RU" altLang="ru-RU" sz="2903" b="1" dirty="0" smtClean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903" b="1" dirty="0" smtClean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903" b="1" dirty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потратив годы в школе, они ничего не узнали </a:t>
            </a:r>
            <a:r>
              <a:rPr lang="ru-RU" altLang="ru-RU" sz="2903" b="1" dirty="0" smtClean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903" b="1" dirty="0" smtClean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903" b="1" dirty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том, </a:t>
            </a:r>
            <a:r>
              <a:rPr lang="ru-RU" altLang="ru-RU" sz="2903" b="1" dirty="0" smtClean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altLang="ru-RU" sz="2903" b="1" dirty="0">
                <a:solidFill>
                  <a:srgbClr val="17375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такое деньги».</a:t>
            </a:r>
          </a:p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ru-RU" altLang="ru-RU" sz="2449" dirty="0">
                <a:latin typeface="Calibri" panose="020F0502020204030204" pitchFamily="34" charset="0"/>
                <a:cs typeface="Times New Roman" panose="02020603050405020304" pitchFamily="18" charset="0"/>
              </a:rPr>
              <a:t>Роберт и Ким </a:t>
            </a:r>
            <a:r>
              <a:rPr lang="ru-RU" altLang="ru-RU" sz="2449" dirty="0" err="1">
                <a:latin typeface="Calibri" panose="020F0502020204030204" pitchFamily="34" charset="0"/>
                <a:cs typeface="Times New Roman" panose="02020603050405020304" pitchFamily="18" charset="0"/>
              </a:rPr>
              <a:t>Кийосаки</a:t>
            </a:r>
            <a:endParaRPr lang="ru-RU" altLang="ru-RU" sz="2449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9121" y="4498921"/>
            <a:ext cx="8458560" cy="8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00" tIns="47350" rIns="94700" bIns="4735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49" b="1">
                <a:solidFill>
                  <a:srgbClr val="1E1C11"/>
                </a:solidFill>
                <a:latin typeface="Calibri" panose="020F0502020204030204" pitchFamily="34" charset="0"/>
              </a:rPr>
              <a:t>Роберт Кийосаки - предприниматель, который занимается  инвестированием, писатель и преподаватель</a:t>
            </a:r>
          </a:p>
        </p:txBody>
      </p:sp>
    </p:spTree>
    <p:extLst>
      <p:ext uri="{BB962C8B-B14F-4D97-AF65-F5344CB8AC3E}">
        <p14:creationId xmlns:p14="http://schemas.microsoft.com/office/powerpoint/2010/main" val="197763993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Дети и деньги - Растем вместе - Компетентный родитель - Каталог статей -  МАДОУ детский сад №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424"/>
            <a:ext cx="4283597" cy="46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581128"/>
            <a:ext cx="7272808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buClr>
                <a:srgbClr val="FE8637"/>
              </a:buClr>
            </a:pPr>
            <a:r>
              <a:rPr lang="ru-RU" sz="3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помощь в изучении финансовой грамотности детьми оказывают </a:t>
            </a:r>
            <a:endParaRPr lang="ru-RU" sz="3266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  <a:buClr>
                <a:srgbClr val="FE8637"/>
              </a:buClr>
            </a:pPr>
            <a:r>
              <a:rPr lang="ru-RU" sz="32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3266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044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 ВНИМАНИЕ!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7410" name="Picture 2" descr="https://in-dee.ru/upload/iblock/2b8/2b83914026dc2f18486b163eb623b1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969544" cy="380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872208"/>
          </a:xfrm>
        </p:spPr>
        <p:txBody>
          <a:bodyPr>
            <a:noAutofit/>
          </a:bodyPr>
          <a:lstStyle/>
          <a:p>
            <a:endParaRPr lang="ru-RU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ru-RU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   «Нажить много денег – храбрость; сохранить их – мудрость, а умело расходовать – искусство».</a:t>
            </a:r>
          </a:p>
          <a:p>
            <a:pPr algn="r"/>
            <a:r>
              <a:rPr lang="ru-RU" altLang="ko-KR" sz="2800" b="1" dirty="0" smtClean="0">
                <a:latin typeface="Cambria" pitchFamily="18" charset="0"/>
                <a:cs typeface="Arial" pitchFamily="34" charset="0"/>
              </a:rPr>
              <a:t>Бертольд Авербах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https://avatars.mds.yandex.net/get-zen_doc/1246934/pub_5ce704bf740ccd00b332500e_5ce976b444f2e000b49f5862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266357" cy="313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8667750" cy="54927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ФИНАНСОВАЯ ГРАМОТНОСТЬ: </a:t>
            </a:r>
            <a:r>
              <a:rPr lang="ru-RU" dirty="0" err="1" smtClean="0">
                <a:solidFill>
                  <a:srgbClr val="FF0000"/>
                </a:solidFill>
              </a:rPr>
              <a:t>ОПРЕДЕЛЕНИе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2754" name="Content Placeholder 2"/>
          <p:cNvSpPr>
            <a:spLocks noGrp="1"/>
          </p:cNvSpPr>
          <p:nvPr>
            <p:ph idx="1"/>
          </p:nvPr>
        </p:nvSpPr>
        <p:spPr>
          <a:xfrm>
            <a:off x="0" y="1100138"/>
            <a:ext cx="4635500" cy="3994150"/>
          </a:xfrm>
        </p:spPr>
        <p:txBody>
          <a:bodyPr/>
          <a:lstStyle/>
          <a:p>
            <a:r>
              <a:rPr lang="ru-RU" sz="2000" u="sng" dirty="0">
                <a:solidFill>
                  <a:srgbClr val="FF0000"/>
                </a:solidFill>
                <a:latin typeface="Franklin Gothic Book" charset="0"/>
              </a:rPr>
              <a:t>Финансовая грамотность</a:t>
            </a:r>
            <a:r>
              <a:rPr lang="ru-RU" sz="2000" u="sng" dirty="0">
                <a:solidFill>
                  <a:srgbClr val="002060"/>
                </a:solidFill>
                <a:latin typeface="Franklin Gothic Book" charset="0"/>
              </a:rPr>
              <a:t> — </a:t>
            </a:r>
            <a:r>
              <a:rPr lang="ru-RU" sz="2000" b="0" dirty="0">
                <a:solidFill>
                  <a:srgbClr val="002060"/>
                </a:solidFill>
                <a:latin typeface="Franklin Gothic Book" charset="0"/>
              </a:rPr>
              <a:t>совокупность знаний </a:t>
            </a:r>
            <a:r>
              <a:rPr lang="ru-RU" sz="2000" u="sng" dirty="0">
                <a:solidFill>
                  <a:srgbClr val="002060"/>
                </a:solidFill>
                <a:latin typeface="Franklin Gothic Book" charset="0"/>
              </a:rPr>
              <a:t>о финансовых рынках</a:t>
            </a:r>
            <a:r>
              <a:rPr lang="ru-RU" sz="2000" b="0" dirty="0">
                <a:solidFill>
                  <a:srgbClr val="002060"/>
                </a:solidFill>
                <a:latin typeface="Franklin Gothic Book" charset="0"/>
              </a:rPr>
              <a:t>, особенностях их функционирования и регулирования, профессиональных участниках и предлагаемых ими финансовых инструментах, продуктах и услугах, умение их использовать с полным осознанием последствий своих действий и готовностью принять на себя ответственность за принимаемые решения.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27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368" y="1268760"/>
            <a:ext cx="3824932" cy="352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6" name="Picture 4" descr="200318858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339" y="4088981"/>
            <a:ext cx="1552574" cy="274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5" descr="574372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4944193"/>
            <a:ext cx="2991619" cy="19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8" name="Picture 6" descr="5743718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2898">
            <a:off x="4716463" y="4765675"/>
            <a:ext cx="13874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49" y="367604"/>
            <a:ext cx="91440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8804275" cy="54927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ФИНАНСОВАЯ </a:t>
            </a:r>
            <a:r>
              <a:rPr lang="ru-RU" dirty="0" smtClean="0">
                <a:solidFill>
                  <a:srgbClr val="FF0000"/>
                </a:solidFill>
              </a:rPr>
              <a:t>ГРАМОТНОСТЬ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5" y="5517232"/>
            <a:ext cx="4297809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инансовая грамотность насе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" y="3572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95536" y="836712"/>
            <a:ext cx="859109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45237294"/>
              </p:ext>
            </p:extLst>
          </p:nvPr>
        </p:nvGraphicFramePr>
        <p:xfrm>
          <a:off x="0" y="0"/>
          <a:ext cx="8964488" cy="6974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768">
                  <a:extLst>
                    <a:ext uri="{9D8B030D-6E8A-4147-A177-3AD203B41FA5}">
                      <a16:colId xmlns:a16="http://schemas.microsoft.com/office/drawing/2014/main" val="901304376"/>
                    </a:ext>
                  </a:extLst>
                </a:gridCol>
                <a:gridCol w="3199976">
                  <a:extLst>
                    <a:ext uri="{9D8B030D-6E8A-4147-A177-3AD203B41FA5}">
                      <a16:colId xmlns:a16="http://schemas.microsoft.com/office/drawing/2014/main" val="3445962832"/>
                    </a:ext>
                  </a:extLst>
                </a:gridCol>
                <a:gridCol w="3280744">
                  <a:extLst>
                    <a:ext uri="{9D8B030D-6E8A-4147-A177-3AD203B41FA5}">
                      <a16:colId xmlns:a16="http://schemas.microsoft.com/office/drawing/2014/main" val="3880350621"/>
                    </a:ext>
                  </a:extLst>
                </a:gridCol>
              </a:tblGrid>
              <a:tr h="492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Возрастная группа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класс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12063"/>
                  </a:ext>
                </a:extLst>
              </a:tr>
              <a:tr h="72725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Предмет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Тема ,заявленная в программе по предмету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Занятия  по финансовой грамотности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1309766918"/>
                  </a:ext>
                </a:extLst>
              </a:tr>
              <a:tr h="72725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Технология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Изделие из бумаги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Деньги настоящие и ненастоящие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1477284302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Технология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 швейной машины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Продукт-затраты-прибыль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2227108992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Технология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Строительство и украшение дома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 экономно сделать ремонт в доме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3090105465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Математика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Решение задач и закрепление материала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Легко ли вести свое дело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3567050455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Окружающий мир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Как устроен этот мир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Что могут деньги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312857247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Окружающий мир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Опасные места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Когда рискуешь деньгами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411809670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Окружающий мир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Семейный бюджет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Зачем семье сбережения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3235189297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Окружающий мир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Путешествия по городам и странам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Деньги в разных странах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1371707517"/>
                  </a:ext>
                </a:extLst>
              </a:tr>
              <a:tr h="492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Литературное чтение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И.А.Крылов «Мартышка и очки»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Цена полезной вещи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3698839569"/>
                  </a:ext>
                </a:extLst>
              </a:tr>
              <a:tr h="96967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Литературное чтение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И.А.Крылов «Ворона и лисица»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Как не попасть в сети мошенника и не потерять своё имущество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47" marR="49847" marT="0" marB="0"/>
                </a:tc>
                <a:extLst>
                  <a:ext uri="{0D108BD9-81ED-4DB2-BD59-A6C34878D82A}">
                    <a16:rowId xmlns:a16="http://schemas.microsoft.com/office/drawing/2014/main" val="150093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8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89598" cy="451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806752" cy="307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6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644</Words>
  <Application>Microsoft Office PowerPoint</Application>
  <PresentationFormat>Экран (4:3)</PresentationFormat>
  <Paragraphs>131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44" baseType="lpstr">
      <vt:lpstr>Microsoft YaHei</vt:lpstr>
      <vt:lpstr>MS PGothic</vt:lpstr>
      <vt:lpstr>Arial</vt:lpstr>
      <vt:lpstr>Arial Black</vt:lpstr>
      <vt:lpstr>Arial Rounded MT Bold</vt:lpstr>
      <vt:lpstr>Calibri</vt:lpstr>
      <vt:lpstr>Cambria</vt:lpstr>
      <vt:lpstr>Franklin Gothic Book</vt:lpstr>
      <vt:lpstr>Franklin Gothic Medium</vt:lpstr>
      <vt:lpstr>Georgia</vt:lpstr>
      <vt:lpstr>HY그래픽M</vt:lpstr>
      <vt:lpstr>HY그래픽B</vt:lpstr>
      <vt:lpstr>Lato</vt:lpstr>
      <vt:lpstr>Times New Roman</vt:lpstr>
      <vt:lpstr>Trebuchet MS</vt:lpstr>
      <vt:lpstr>Tunga</vt:lpstr>
      <vt:lpstr>Wingdings</vt:lpstr>
      <vt:lpstr>Custom Design</vt:lpstr>
      <vt:lpstr>Воздушный поток</vt:lpstr>
      <vt:lpstr>Angles</vt:lpstr>
      <vt:lpstr>Учитель начальных классов Черкунова И.С.</vt:lpstr>
      <vt:lpstr> </vt:lpstr>
      <vt:lpstr> </vt:lpstr>
      <vt:lpstr>ФИНАНСОВАЯ ГРАМОТНОСТЬ: ОПРЕДЕЛЕНИе</vt:lpstr>
      <vt:lpstr>ФИНАНСОВАЯ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Asus_Work</cp:lastModifiedBy>
  <cp:revision>90</cp:revision>
  <dcterms:created xsi:type="dcterms:W3CDTF">2014-04-01T16:35:38Z</dcterms:created>
  <dcterms:modified xsi:type="dcterms:W3CDTF">2022-12-07T20:27:58Z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