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6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8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18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18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18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9CAA0AB-555A-43F7-80F9-4AA21CD3F328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BE30D8A-B660-4275-8BC7-12CA58E4DBFE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4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</a:pPr>
            <a:fld id="{29098E12-D3F5-4A81-9562-202827CBFBB3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marL="216000" indent="-216000" algn="r"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t>24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61F423D-6858-479B-A88D-98BF58055397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30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Custom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0316F06-A60C-4A81-B1C8-8E3E0C79C54C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5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D1FD041-0CD0-43EE-8359-52DE4A1D4B2C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48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6B0A89C-4C53-47B1-BA11-F19BCA29185E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6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</a:pPr>
            <a:fld id="{DBD5E3A0-EAAF-4217-93A8-5C0645FDE807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marL="216000" indent="-216000" algn="r"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t>7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9" name="TextShape 2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123033F-3E07-4479-A7C7-6722003117CA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10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2A8E6B2-3F4D-4A71-A6E3-7E192BF96250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11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CE95F3A-ED4B-4D44-988E-20720198C52B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14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0B5A162-047E-4C8F-BC8F-BD529C16C064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15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C298D7B-C9E3-4DE2-BE5F-A22BE5AE3528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16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Рисунок 69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Рисунок 105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Рисунок 106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Рисунок 141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3" name="Рисунок 142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3" name="Рисунок 182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84" name="Рисунок 183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9001080" y="0"/>
            <a:ext cx="142920" cy="1371600"/>
          </a:xfrm>
          <a:prstGeom prst="rect">
            <a:avLst/>
          </a:prstGeom>
          <a:solidFill>
            <a:srgbClr val="D128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2"/>
          <p:cNvSpPr/>
          <p:nvPr/>
        </p:nvSpPr>
        <p:spPr>
          <a:xfrm>
            <a:off x="9001080" y="1371600"/>
            <a:ext cx="142920" cy="548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PlaceHolder 3"/>
          <p:cNvSpPr>
            <a:spLocks noGrp="1"/>
          </p:cNvSpPr>
          <p:nvPr>
            <p:ph type="title"/>
          </p:nvPr>
        </p:nvSpPr>
        <p:spPr>
          <a:xfrm>
            <a:off x="456840" y="152280"/>
            <a:ext cx="5791320" cy="13716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r>
              <a:rPr lang="ru-RU" sz="3600" b="0" strike="noStrike" spc="-1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Для правки текста заголовка щёлкните мышью</a:t>
            </a: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6840" y="1752120"/>
            <a:ext cx="7620120" cy="437364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720" indent="-342720"/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342720" lvl="1" indent="-342720">
              <a:buClr>
                <a:srgbClr val="D1282E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342720" lvl="2" indent="-342720">
              <a:buClr>
                <a:srgbClr val="D1282E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342720" lvl="3" indent="-342720">
              <a:buClr>
                <a:srgbClr val="D1282E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342720" lvl="4" indent="-342720">
              <a:buClr>
                <a:srgbClr val="D1282E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342720" lvl="5" indent="-342720">
              <a:buClr>
                <a:srgbClr val="D1282E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42720" lvl="6" indent="-342720">
              <a:buClr>
                <a:srgbClr val="D1282E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  <p:sp>
        <p:nvSpPr>
          <p:cNvPr id="148" name="PlaceHolder 5"/>
          <p:cNvSpPr>
            <a:spLocks noGrp="1"/>
          </p:cNvSpPr>
          <p:nvPr>
            <p:ph type="dt"/>
          </p:nvPr>
        </p:nvSpPr>
        <p:spPr>
          <a:xfrm>
            <a:off x="456840" y="6248520"/>
            <a:ext cx="2133720" cy="457200"/>
          </a:xfrm>
          <a:prstGeom prst="rect">
            <a:avLst/>
          </a:prstGeom>
        </p:spPr>
        <p:txBody>
          <a:bodyPr lIns="90000" tIns="46800" rIns="90000" bIns="0" anchor="b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6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7"/>
          <p:cNvSpPr>
            <a:spLocks noGrp="1"/>
          </p:cNvSpPr>
          <p:nvPr>
            <p:ph type="sldNum"/>
          </p:nvPr>
        </p:nvSpPr>
        <p:spPr>
          <a:xfrm>
            <a:off x="6552720" y="6248520"/>
            <a:ext cx="2133720" cy="457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fld id="{ECF71DEC-5A26-4C79-80A6-96969FA84B0E}" type="slidenum">
              <a:rPr lang="ru-RU" sz="2400" b="1" strike="noStrike" spc="-1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/>
              <a:t>‹#›</a:t>
            </a:fld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7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7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179512" y="404664"/>
            <a:ext cx="8964488" cy="98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3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«</a:t>
            </a:r>
            <a:r>
              <a:rPr lang="ru-RU" sz="4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Здоровый учитель – здоровые дети»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179640" y="1700640"/>
            <a:ext cx="8711640" cy="41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 algn="ctr">
              <a:lnSpc>
                <a:spcPct val="100000"/>
              </a:lnSpc>
            </a:pPr>
            <a:r>
              <a:rPr lang="ru-RU" sz="5700" b="1" i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Профессиональное здоровье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</a:pPr>
            <a:r>
              <a:rPr lang="ru-RU" sz="5700" b="1" i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учителя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учитель начальных классов Маркелова Н.В.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</a:pPr>
            <a:r>
              <a:rPr lang="ru-RU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МБОУ «СОШ № 2 г.Дубны Московской области»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108000" y="189000"/>
            <a:ext cx="8855280" cy="6334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"/>
          <p:cNvSpPr/>
          <p:nvPr/>
        </p:nvSpPr>
        <p:spPr>
          <a:xfrm>
            <a:off x="457200" y="48564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России проблемами профессионального здоровья занимаются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611640" y="1845000"/>
            <a:ext cx="8145720" cy="467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33520" indent="-532080"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Г.С.Никифоров (Санкт-Петербург)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33520" indent="-532080" algn="ctr">
              <a:lnSpc>
                <a:spcPct val="100000"/>
              </a:lnSpc>
            </a:pPr>
            <a:r>
              <a:rPr lang="ru-RU" sz="32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С.М.Шингаев (Санкт-Петербург)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33520" indent="-532080"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В.А.Пономаренко (Москва)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33520" indent="-532080"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А.К.Маклаков (Санкт-Петербург)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33520" indent="-532080"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Л.М.Митина (Москва)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33520" indent="-53208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457200" y="1600200"/>
            <a:ext cx="4037040" cy="449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09480" indent="-60804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04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04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108000" y="189000"/>
            <a:ext cx="8855280" cy="633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«Профессиональное здоровье </a:t>
            </a: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комплекс характеристик человека, позволяющих ему успешно справляться с вызовами и требованиями профессиональной среды».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3200" b="0" i="1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Шингаев С.М., 2005 г.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Профессиональное здоровье </a:t>
            </a: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понимается как многоаспектное свойство организма, обеспечивающее адекватную работоспособность человека в различных условиях профессиональной деятельности.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5" name="Picture 12"/>
          <p:cNvPicPr/>
          <p:nvPr/>
        </p:nvPicPr>
        <p:blipFill>
          <a:blip r:embed="rId3" cstate="print"/>
          <a:stretch/>
        </p:blipFill>
        <p:spPr>
          <a:xfrm>
            <a:off x="2016000" y="2448000"/>
            <a:ext cx="1798920" cy="11926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1619280" y="274680"/>
            <a:ext cx="7344000" cy="120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179280" y="189000"/>
            <a:ext cx="8783640" cy="626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Концепция психологического обеспечения профессионального здоровья педагогов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(С.М. Шингаев)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Закладывание основ профессионального здоровья </a:t>
            </a:r>
            <a:r>
              <a:rPr lang="ru-RU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 этапе профессионального самоопределения</a:t>
            </a: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(«входа» в профессию, выбора профессии школьниками) и этапе профессиональной подготовки;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Становление профессионального здоровья молодых специалистов </a:t>
            </a:r>
            <a:r>
              <a:rPr lang="ru-RU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 этапе адаптации к профессиональной деятельности;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Поддержание профессионального здоровья </a:t>
            </a:r>
            <a:r>
              <a:rPr lang="ru-RU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 этапе регулярной профессиональной деятельности </a:t>
            </a: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(и прежде всего, повышение стрессоустойчивости в профессиональной деятельности);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Выявление основных психологических факторов профессионального здоровья: системы ценностей, индивидуально-психологических особенностей, стресс-факторов профессиональной деятельности, стратегий и способов преодоления стрессовых ситуаций;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Поддержание профессионального здоровья </a:t>
            </a:r>
            <a:r>
              <a:rPr lang="ru-RU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 этапе повышения профессиональной квалификации;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Сохранение профессионального здоровья </a:t>
            </a:r>
            <a:r>
              <a:rPr lang="ru-RU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 этапе «выхода» из профессии.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108000" y="189000"/>
            <a:ext cx="8855280" cy="6334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2"/>
          <p:cNvSpPr/>
          <p:nvPr/>
        </p:nvSpPr>
        <p:spPr>
          <a:xfrm>
            <a:off x="60480" y="44280"/>
            <a:ext cx="9034560" cy="64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Психологические факторы профессионального здоровья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4" name="Picture 2"/>
          <p:cNvPicPr/>
          <p:nvPr/>
        </p:nvPicPr>
        <p:blipFill>
          <a:blip r:embed="rId3" cstate="print"/>
          <a:stretch/>
        </p:blipFill>
        <p:spPr>
          <a:xfrm>
            <a:off x="0" y="809280"/>
            <a:ext cx="9142560" cy="6047280"/>
          </a:xfrm>
          <a:prstGeom prst="rect">
            <a:avLst/>
          </a:prstGeom>
          <a:ln w="190440">
            <a:solidFill>
              <a:srgbClr val="C8C6BD"/>
            </a:solidFill>
            <a:rou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108000" y="189000"/>
            <a:ext cx="8855280" cy="633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Влияние работы на здоровье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u="sng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Противоречивые тенденции: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1. </a:t>
            </a: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активная профессиональная деятельность способствует продлению жизни, и истории известны многочисленные примеры профессионального долголетия.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работа, не требующая высокой ответственности и частого принятия решений, тяготеющая к однообразности, сокращает жизнь человека.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2. </a:t>
            </a: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труд не только продлевает жизнь, но и одновременно создает условия для ее сокращения из-за влияния негативных факторов (стресс, переутомление и т.д.).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179280" y="115920"/>
            <a:ext cx="8783640" cy="136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Соотношение профессиональной деятельности и профессионального здоровья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457200" y="1600200"/>
            <a:ext cx="4037040" cy="449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09480" indent="-60804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04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04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8" name="Picture 2"/>
          <p:cNvPicPr/>
          <p:nvPr/>
        </p:nvPicPr>
        <p:blipFill>
          <a:blip r:embed="rId3" cstate="print"/>
          <a:stretch/>
        </p:blipFill>
        <p:spPr>
          <a:xfrm>
            <a:off x="0" y="1412640"/>
            <a:ext cx="9142560" cy="513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395640" y="18864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Здоровье учителя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1143000" y="2747520"/>
            <a:ext cx="3110400" cy="1842120"/>
          </a:xfrm>
          <a:prstGeom prst="roundRect">
            <a:avLst>
              <a:gd name="adj" fmla="val 10347"/>
            </a:avLst>
          </a:prstGeom>
          <a:gradFill>
            <a:gsLst>
              <a:gs pos="0">
                <a:srgbClr val="CCECFF"/>
              </a:gs>
              <a:gs pos="100000">
                <a:srgbClr val="FFFFFF"/>
              </a:gs>
            </a:gsLst>
            <a:lin ang="18900000"/>
          </a:gradFill>
          <a:ln w="50760">
            <a:solidFill>
              <a:srgbClr val="7099E2"/>
            </a:solidFill>
            <a:rou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3"/>
          <p:cNvSpPr/>
          <p:nvPr/>
        </p:nvSpPr>
        <p:spPr>
          <a:xfrm>
            <a:off x="3726000" y="2071800"/>
            <a:ext cx="342000" cy="323640"/>
          </a:xfrm>
          <a:custGeom>
            <a:avLst/>
            <a:gdLst/>
            <a:ahLst/>
            <a:cxnLst/>
            <a:rect l="l" t="t" r="r" b="b"/>
            <a:pathLst>
              <a:path w="267" h="292">
                <a:moveTo>
                  <a:pt x="133" y="0"/>
                </a:moveTo>
                <a:lnTo>
                  <a:pt x="161" y="3"/>
                </a:lnTo>
                <a:lnTo>
                  <a:pt x="186" y="12"/>
                </a:lnTo>
                <a:lnTo>
                  <a:pt x="209" y="25"/>
                </a:lnTo>
                <a:lnTo>
                  <a:pt x="228" y="42"/>
                </a:lnTo>
                <a:lnTo>
                  <a:pt x="245" y="64"/>
                </a:lnTo>
                <a:lnTo>
                  <a:pt x="257" y="88"/>
                </a:lnTo>
                <a:lnTo>
                  <a:pt x="265" y="116"/>
                </a:lnTo>
                <a:lnTo>
                  <a:pt x="267" y="146"/>
                </a:lnTo>
                <a:lnTo>
                  <a:pt x="265" y="175"/>
                </a:lnTo>
                <a:lnTo>
                  <a:pt x="257" y="203"/>
                </a:lnTo>
                <a:lnTo>
                  <a:pt x="245" y="227"/>
                </a:lnTo>
                <a:lnTo>
                  <a:pt x="228" y="249"/>
                </a:lnTo>
                <a:lnTo>
                  <a:pt x="209" y="267"/>
                </a:lnTo>
                <a:lnTo>
                  <a:pt x="186" y="281"/>
                </a:lnTo>
                <a:lnTo>
                  <a:pt x="161" y="289"/>
                </a:lnTo>
                <a:lnTo>
                  <a:pt x="133" y="292"/>
                </a:lnTo>
                <a:lnTo>
                  <a:pt x="103" y="288"/>
                </a:lnTo>
                <a:lnTo>
                  <a:pt x="75" y="277"/>
                </a:lnTo>
                <a:lnTo>
                  <a:pt x="51" y="260"/>
                </a:lnTo>
                <a:lnTo>
                  <a:pt x="29" y="237"/>
                </a:lnTo>
                <a:lnTo>
                  <a:pt x="13" y="210"/>
                </a:lnTo>
                <a:lnTo>
                  <a:pt x="4" y="178"/>
                </a:lnTo>
                <a:lnTo>
                  <a:pt x="0" y="146"/>
                </a:lnTo>
                <a:lnTo>
                  <a:pt x="4" y="113"/>
                </a:lnTo>
                <a:lnTo>
                  <a:pt x="13" y="81"/>
                </a:lnTo>
                <a:lnTo>
                  <a:pt x="29" y="54"/>
                </a:lnTo>
                <a:lnTo>
                  <a:pt x="51" y="32"/>
                </a:lnTo>
                <a:lnTo>
                  <a:pt x="75" y="14"/>
                </a:lnTo>
                <a:lnTo>
                  <a:pt x="103" y="3"/>
                </a:lnTo>
                <a:lnTo>
                  <a:pt x="133" y="0"/>
                </a:lnTo>
                <a:close/>
              </a:path>
            </a:pathLst>
          </a:custGeom>
          <a:solidFill>
            <a:srgbClr val="7099E2"/>
          </a:solidFill>
          <a:ln>
            <a:noFill/>
          </a:ln>
          <a:effectLst>
            <a:outerShdw dist="91581" dir="3378596" algn="ctr" rotWithShape="0">
              <a:srgbClr val="C0C0C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4"/>
          <p:cNvSpPr/>
          <p:nvPr/>
        </p:nvSpPr>
        <p:spPr>
          <a:xfrm>
            <a:off x="3547800" y="2431440"/>
            <a:ext cx="732240" cy="1232640"/>
          </a:xfrm>
          <a:custGeom>
            <a:avLst/>
            <a:gdLst/>
            <a:ahLst/>
            <a:cxnLst/>
            <a:rect l="l" t="t" r="r" b="b"/>
            <a:pathLst>
              <a:path w="573" h="1111">
                <a:moveTo>
                  <a:pt x="94" y="0"/>
                </a:moveTo>
                <a:lnTo>
                  <a:pt x="72" y="5"/>
                </a:lnTo>
                <a:lnTo>
                  <a:pt x="50" y="16"/>
                </a:lnTo>
                <a:lnTo>
                  <a:pt x="30" y="32"/>
                </a:lnTo>
                <a:lnTo>
                  <a:pt x="15" y="53"/>
                </a:lnTo>
                <a:lnTo>
                  <a:pt x="4" y="75"/>
                </a:lnTo>
                <a:lnTo>
                  <a:pt x="0" y="99"/>
                </a:lnTo>
                <a:lnTo>
                  <a:pt x="0" y="509"/>
                </a:lnTo>
                <a:lnTo>
                  <a:pt x="0" y="511"/>
                </a:lnTo>
                <a:lnTo>
                  <a:pt x="1" y="516"/>
                </a:lnTo>
                <a:lnTo>
                  <a:pt x="4" y="525"/>
                </a:lnTo>
                <a:lnTo>
                  <a:pt x="9" y="533"/>
                </a:lnTo>
                <a:lnTo>
                  <a:pt x="16" y="543"/>
                </a:lnTo>
                <a:lnTo>
                  <a:pt x="26" y="550"/>
                </a:lnTo>
                <a:lnTo>
                  <a:pt x="39" y="556"/>
                </a:lnTo>
                <a:lnTo>
                  <a:pt x="56" y="557"/>
                </a:lnTo>
                <a:lnTo>
                  <a:pt x="72" y="556"/>
                </a:lnTo>
                <a:lnTo>
                  <a:pt x="84" y="551"/>
                </a:lnTo>
                <a:lnTo>
                  <a:pt x="92" y="543"/>
                </a:lnTo>
                <a:lnTo>
                  <a:pt x="100" y="534"/>
                </a:lnTo>
                <a:lnTo>
                  <a:pt x="103" y="525"/>
                </a:lnTo>
                <a:lnTo>
                  <a:pt x="106" y="516"/>
                </a:lnTo>
                <a:lnTo>
                  <a:pt x="107" y="508"/>
                </a:lnTo>
                <a:lnTo>
                  <a:pt x="108" y="503"/>
                </a:lnTo>
                <a:lnTo>
                  <a:pt x="108" y="500"/>
                </a:lnTo>
                <a:lnTo>
                  <a:pt x="108" y="166"/>
                </a:lnTo>
                <a:lnTo>
                  <a:pt x="134" y="167"/>
                </a:lnTo>
                <a:lnTo>
                  <a:pt x="135" y="1066"/>
                </a:lnTo>
                <a:lnTo>
                  <a:pt x="136" y="1068"/>
                </a:lnTo>
                <a:lnTo>
                  <a:pt x="138" y="1073"/>
                </a:lnTo>
                <a:lnTo>
                  <a:pt x="143" y="1080"/>
                </a:lnTo>
                <a:lnTo>
                  <a:pt x="151" y="1089"/>
                </a:lnTo>
                <a:lnTo>
                  <a:pt x="162" y="1097"/>
                </a:lnTo>
                <a:lnTo>
                  <a:pt x="174" y="1105"/>
                </a:lnTo>
                <a:lnTo>
                  <a:pt x="189" y="1110"/>
                </a:lnTo>
                <a:lnTo>
                  <a:pt x="199" y="1111"/>
                </a:lnTo>
                <a:lnTo>
                  <a:pt x="217" y="1111"/>
                </a:lnTo>
                <a:lnTo>
                  <a:pt x="227" y="1110"/>
                </a:lnTo>
                <a:lnTo>
                  <a:pt x="243" y="1105"/>
                </a:lnTo>
                <a:lnTo>
                  <a:pt x="255" y="1097"/>
                </a:lnTo>
                <a:lnTo>
                  <a:pt x="265" y="1089"/>
                </a:lnTo>
                <a:lnTo>
                  <a:pt x="272" y="1080"/>
                </a:lnTo>
                <a:lnTo>
                  <a:pt x="276" y="1073"/>
                </a:lnTo>
                <a:lnTo>
                  <a:pt x="278" y="1068"/>
                </a:lnTo>
                <a:lnTo>
                  <a:pt x="279" y="1066"/>
                </a:lnTo>
                <a:lnTo>
                  <a:pt x="279" y="499"/>
                </a:lnTo>
                <a:lnTo>
                  <a:pt x="302" y="499"/>
                </a:lnTo>
                <a:lnTo>
                  <a:pt x="302" y="503"/>
                </a:lnTo>
                <a:lnTo>
                  <a:pt x="302" y="515"/>
                </a:lnTo>
                <a:lnTo>
                  <a:pt x="302" y="534"/>
                </a:lnTo>
                <a:lnTo>
                  <a:pt x="302" y="560"/>
                </a:lnTo>
                <a:lnTo>
                  <a:pt x="304" y="590"/>
                </a:lnTo>
                <a:lnTo>
                  <a:pt x="304" y="626"/>
                </a:lnTo>
                <a:lnTo>
                  <a:pt x="304" y="664"/>
                </a:lnTo>
                <a:lnTo>
                  <a:pt x="304" y="706"/>
                </a:lnTo>
                <a:lnTo>
                  <a:pt x="304" y="750"/>
                </a:lnTo>
                <a:lnTo>
                  <a:pt x="304" y="793"/>
                </a:lnTo>
                <a:lnTo>
                  <a:pt x="304" y="838"/>
                </a:lnTo>
                <a:lnTo>
                  <a:pt x="305" y="882"/>
                </a:lnTo>
                <a:lnTo>
                  <a:pt x="305" y="926"/>
                </a:lnTo>
                <a:lnTo>
                  <a:pt x="305" y="966"/>
                </a:lnTo>
                <a:lnTo>
                  <a:pt x="305" y="1004"/>
                </a:lnTo>
                <a:lnTo>
                  <a:pt x="305" y="1037"/>
                </a:lnTo>
                <a:lnTo>
                  <a:pt x="305" y="1066"/>
                </a:lnTo>
                <a:lnTo>
                  <a:pt x="305" y="1067"/>
                </a:lnTo>
                <a:lnTo>
                  <a:pt x="306" y="1073"/>
                </a:lnTo>
                <a:lnTo>
                  <a:pt x="310" y="1079"/>
                </a:lnTo>
                <a:lnTo>
                  <a:pt x="315" y="1088"/>
                </a:lnTo>
                <a:lnTo>
                  <a:pt x="323" y="1096"/>
                </a:lnTo>
                <a:lnTo>
                  <a:pt x="335" y="1103"/>
                </a:lnTo>
                <a:lnTo>
                  <a:pt x="351" y="1108"/>
                </a:lnTo>
                <a:lnTo>
                  <a:pt x="372" y="1111"/>
                </a:lnTo>
                <a:lnTo>
                  <a:pt x="392" y="1108"/>
                </a:lnTo>
                <a:lnTo>
                  <a:pt x="408" y="1103"/>
                </a:lnTo>
                <a:lnTo>
                  <a:pt x="420" y="1096"/>
                </a:lnTo>
                <a:lnTo>
                  <a:pt x="429" y="1089"/>
                </a:lnTo>
                <a:lnTo>
                  <a:pt x="434" y="1080"/>
                </a:lnTo>
                <a:lnTo>
                  <a:pt x="437" y="1073"/>
                </a:lnTo>
                <a:lnTo>
                  <a:pt x="438" y="1068"/>
                </a:lnTo>
                <a:lnTo>
                  <a:pt x="438" y="1067"/>
                </a:lnTo>
                <a:lnTo>
                  <a:pt x="440" y="166"/>
                </a:lnTo>
                <a:lnTo>
                  <a:pt x="466" y="166"/>
                </a:lnTo>
                <a:lnTo>
                  <a:pt x="466" y="500"/>
                </a:lnTo>
                <a:lnTo>
                  <a:pt x="468" y="503"/>
                </a:lnTo>
                <a:lnTo>
                  <a:pt x="469" y="509"/>
                </a:lnTo>
                <a:lnTo>
                  <a:pt x="472" y="517"/>
                </a:lnTo>
                <a:lnTo>
                  <a:pt x="477" y="527"/>
                </a:lnTo>
                <a:lnTo>
                  <a:pt x="483" y="537"/>
                </a:lnTo>
                <a:lnTo>
                  <a:pt x="493" y="545"/>
                </a:lnTo>
                <a:lnTo>
                  <a:pt x="505" y="551"/>
                </a:lnTo>
                <a:lnTo>
                  <a:pt x="520" y="554"/>
                </a:lnTo>
                <a:lnTo>
                  <a:pt x="536" y="551"/>
                </a:lnTo>
                <a:lnTo>
                  <a:pt x="548" y="545"/>
                </a:lnTo>
                <a:lnTo>
                  <a:pt x="557" y="537"/>
                </a:lnTo>
                <a:lnTo>
                  <a:pt x="563" y="527"/>
                </a:lnTo>
                <a:lnTo>
                  <a:pt x="570" y="517"/>
                </a:lnTo>
                <a:lnTo>
                  <a:pt x="573" y="510"/>
                </a:lnTo>
                <a:lnTo>
                  <a:pt x="573" y="508"/>
                </a:lnTo>
                <a:lnTo>
                  <a:pt x="573" y="79"/>
                </a:lnTo>
                <a:lnTo>
                  <a:pt x="572" y="68"/>
                </a:lnTo>
                <a:lnTo>
                  <a:pt x="561" y="47"/>
                </a:lnTo>
                <a:lnTo>
                  <a:pt x="546" y="28"/>
                </a:lnTo>
                <a:lnTo>
                  <a:pt x="528" y="14"/>
                </a:lnTo>
                <a:lnTo>
                  <a:pt x="506" y="4"/>
                </a:lnTo>
                <a:lnTo>
                  <a:pt x="485" y="0"/>
                </a:lnTo>
                <a:lnTo>
                  <a:pt x="94" y="0"/>
                </a:lnTo>
                <a:close/>
              </a:path>
            </a:pathLst>
          </a:custGeom>
          <a:solidFill>
            <a:srgbClr val="7099E2"/>
          </a:solidFill>
          <a:ln>
            <a:noFill/>
          </a:ln>
          <a:effectLst>
            <a:outerShdw dist="91581" dir="3378596" algn="ctr" rotWithShape="0">
              <a:srgbClr val="C0C0C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5"/>
          <p:cNvSpPr/>
          <p:nvPr/>
        </p:nvSpPr>
        <p:spPr>
          <a:xfrm>
            <a:off x="1143000" y="2928960"/>
            <a:ext cx="3070440" cy="1308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67% педагогов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считает свое здоровье удовлетворительным и плохим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6"/>
          <p:cNvSpPr/>
          <p:nvPr/>
        </p:nvSpPr>
        <p:spPr>
          <a:xfrm>
            <a:off x="4857120" y="2714400"/>
            <a:ext cx="3110760" cy="1842120"/>
          </a:xfrm>
          <a:prstGeom prst="roundRect">
            <a:avLst>
              <a:gd name="adj" fmla="val 10347"/>
            </a:avLst>
          </a:prstGeom>
          <a:gradFill>
            <a:gsLst>
              <a:gs pos="0">
                <a:srgbClr val="FFFFFF"/>
              </a:gs>
              <a:gs pos="100000">
                <a:srgbClr val="D8F4BE"/>
              </a:gs>
            </a:gsLst>
            <a:lin ang="2700000"/>
          </a:gradFill>
          <a:ln w="50760">
            <a:solidFill>
              <a:srgbClr val="44988C"/>
            </a:solidFill>
            <a:rou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7"/>
          <p:cNvSpPr/>
          <p:nvPr/>
        </p:nvSpPr>
        <p:spPr>
          <a:xfrm>
            <a:off x="4964760" y="2071800"/>
            <a:ext cx="342000" cy="323640"/>
          </a:xfrm>
          <a:custGeom>
            <a:avLst/>
            <a:gdLst/>
            <a:ahLst/>
            <a:cxnLst/>
            <a:rect l="l" t="t" r="r" b="b"/>
            <a:pathLst>
              <a:path w="267" h="292">
                <a:moveTo>
                  <a:pt x="133" y="0"/>
                </a:moveTo>
                <a:lnTo>
                  <a:pt x="161" y="3"/>
                </a:lnTo>
                <a:lnTo>
                  <a:pt x="186" y="12"/>
                </a:lnTo>
                <a:lnTo>
                  <a:pt x="209" y="25"/>
                </a:lnTo>
                <a:lnTo>
                  <a:pt x="228" y="42"/>
                </a:lnTo>
                <a:lnTo>
                  <a:pt x="245" y="64"/>
                </a:lnTo>
                <a:lnTo>
                  <a:pt x="257" y="88"/>
                </a:lnTo>
                <a:lnTo>
                  <a:pt x="265" y="116"/>
                </a:lnTo>
                <a:lnTo>
                  <a:pt x="267" y="146"/>
                </a:lnTo>
                <a:lnTo>
                  <a:pt x="265" y="175"/>
                </a:lnTo>
                <a:lnTo>
                  <a:pt x="257" y="203"/>
                </a:lnTo>
                <a:lnTo>
                  <a:pt x="245" y="227"/>
                </a:lnTo>
                <a:lnTo>
                  <a:pt x="228" y="249"/>
                </a:lnTo>
                <a:lnTo>
                  <a:pt x="209" y="267"/>
                </a:lnTo>
                <a:lnTo>
                  <a:pt x="186" y="281"/>
                </a:lnTo>
                <a:lnTo>
                  <a:pt x="161" y="289"/>
                </a:lnTo>
                <a:lnTo>
                  <a:pt x="133" y="292"/>
                </a:lnTo>
                <a:lnTo>
                  <a:pt x="103" y="288"/>
                </a:lnTo>
                <a:lnTo>
                  <a:pt x="75" y="277"/>
                </a:lnTo>
                <a:lnTo>
                  <a:pt x="51" y="260"/>
                </a:lnTo>
                <a:lnTo>
                  <a:pt x="29" y="237"/>
                </a:lnTo>
                <a:lnTo>
                  <a:pt x="13" y="210"/>
                </a:lnTo>
                <a:lnTo>
                  <a:pt x="4" y="178"/>
                </a:lnTo>
                <a:lnTo>
                  <a:pt x="0" y="146"/>
                </a:lnTo>
                <a:lnTo>
                  <a:pt x="4" y="113"/>
                </a:lnTo>
                <a:lnTo>
                  <a:pt x="13" y="81"/>
                </a:lnTo>
                <a:lnTo>
                  <a:pt x="29" y="54"/>
                </a:lnTo>
                <a:lnTo>
                  <a:pt x="51" y="32"/>
                </a:lnTo>
                <a:lnTo>
                  <a:pt x="75" y="14"/>
                </a:lnTo>
                <a:lnTo>
                  <a:pt x="103" y="3"/>
                </a:lnTo>
                <a:lnTo>
                  <a:pt x="133" y="0"/>
                </a:lnTo>
                <a:close/>
              </a:path>
            </a:pathLst>
          </a:custGeom>
          <a:solidFill>
            <a:srgbClr val="44988C"/>
          </a:solidFill>
          <a:ln>
            <a:noFill/>
          </a:ln>
          <a:effectLst>
            <a:outerShdw dist="91581" dir="3378596" algn="ctr" rotWithShape="0">
              <a:srgbClr val="C0C0C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8"/>
          <p:cNvSpPr/>
          <p:nvPr/>
        </p:nvSpPr>
        <p:spPr>
          <a:xfrm>
            <a:off x="4786200" y="2432520"/>
            <a:ext cx="732240" cy="1232640"/>
          </a:xfrm>
          <a:custGeom>
            <a:avLst/>
            <a:gdLst/>
            <a:ahLst/>
            <a:cxnLst/>
            <a:rect l="l" t="t" r="r" b="b"/>
            <a:pathLst>
              <a:path w="573" h="1111">
                <a:moveTo>
                  <a:pt x="94" y="0"/>
                </a:moveTo>
                <a:lnTo>
                  <a:pt x="72" y="5"/>
                </a:lnTo>
                <a:lnTo>
                  <a:pt x="50" y="16"/>
                </a:lnTo>
                <a:lnTo>
                  <a:pt x="30" y="32"/>
                </a:lnTo>
                <a:lnTo>
                  <a:pt x="15" y="53"/>
                </a:lnTo>
                <a:lnTo>
                  <a:pt x="4" y="75"/>
                </a:lnTo>
                <a:lnTo>
                  <a:pt x="0" y="99"/>
                </a:lnTo>
                <a:lnTo>
                  <a:pt x="0" y="509"/>
                </a:lnTo>
                <a:lnTo>
                  <a:pt x="0" y="511"/>
                </a:lnTo>
                <a:lnTo>
                  <a:pt x="1" y="516"/>
                </a:lnTo>
                <a:lnTo>
                  <a:pt x="4" y="525"/>
                </a:lnTo>
                <a:lnTo>
                  <a:pt x="9" y="533"/>
                </a:lnTo>
                <a:lnTo>
                  <a:pt x="16" y="543"/>
                </a:lnTo>
                <a:lnTo>
                  <a:pt x="26" y="550"/>
                </a:lnTo>
                <a:lnTo>
                  <a:pt x="39" y="556"/>
                </a:lnTo>
                <a:lnTo>
                  <a:pt x="56" y="557"/>
                </a:lnTo>
                <a:lnTo>
                  <a:pt x="72" y="556"/>
                </a:lnTo>
                <a:lnTo>
                  <a:pt x="84" y="551"/>
                </a:lnTo>
                <a:lnTo>
                  <a:pt x="92" y="543"/>
                </a:lnTo>
                <a:lnTo>
                  <a:pt x="100" y="534"/>
                </a:lnTo>
                <a:lnTo>
                  <a:pt x="103" y="525"/>
                </a:lnTo>
                <a:lnTo>
                  <a:pt x="106" y="516"/>
                </a:lnTo>
                <a:lnTo>
                  <a:pt x="107" y="508"/>
                </a:lnTo>
                <a:lnTo>
                  <a:pt x="108" y="503"/>
                </a:lnTo>
                <a:lnTo>
                  <a:pt x="108" y="500"/>
                </a:lnTo>
                <a:lnTo>
                  <a:pt x="108" y="166"/>
                </a:lnTo>
                <a:lnTo>
                  <a:pt x="134" y="167"/>
                </a:lnTo>
                <a:lnTo>
                  <a:pt x="135" y="1066"/>
                </a:lnTo>
                <a:lnTo>
                  <a:pt x="136" y="1068"/>
                </a:lnTo>
                <a:lnTo>
                  <a:pt x="138" y="1073"/>
                </a:lnTo>
                <a:lnTo>
                  <a:pt x="143" y="1080"/>
                </a:lnTo>
                <a:lnTo>
                  <a:pt x="151" y="1089"/>
                </a:lnTo>
                <a:lnTo>
                  <a:pt x="162" y="1097"/>
                </a:lnTo>
                <a:lnTo>
                  <a:pt x="174" y="1105"/>
                </a:lnTo>
                <a:lnTo>
                  <a:pt x="189" y="1110"/>
                </a:lnTo>
                <a:lnTo>
                  <a:pt x="199" y="1111"/>
                </a:lnTo>
                <a:lnTo>
                  <a:pt x="217" y="1111"/>
                </a:lnTo>
                <a:lnTo>
                  <a:pt x="227" y="1110"/>
                </a:lnTo>
                <a:lnTo>
                  <a:pt x="243" y="1105"/>
                </a:lnTo>
                <a:lnTo>
                  <a:pt x="255" y="1097"/>
                </a:lnTo>
                <a:lnTo>
                  <a:pt x="265" y="1089"/>
                </a:lnTo>
                <a:lnTo>
                  <a:pt x="272" y="1080"/>
                </a:lnTo>
                <a:lnTo>
                  <a:pt x="276" y="1073"/>
                </a:lnTo>
                <a:lnTo>
                  <a:pt x="278" y="1068"/>
                </a:lnTo>
                <a:lnTo>
                  <a:pt x="279" y="1066"/>
                </a:lnTo>
                <a:lnTo>
                  <a:pt x="279" y="499"/>
                </a:lnTo>
                <a:lnTo>
                  <a:pt x="302" y="499"/>
                </a:lnTo>
                <a:lnTo>
                  <a:pt x="302" y="503"/>
                </a:lnTo>
                <a:lnTo>
                  <a:pt x="302" y="515"/>
                </a:lnTo>
                <a:lnTo>
                  <a:pt x="302" y="534"/>
                </a:lnTo>
                <a:lnTo>
                  <a:pt x="302" y="560"/>
                </a:lnTo>
                <a:lnTo>
                  <a:pt x="304" y="590"/>
                </a:lnTo>
                <a:lnTo>
                  <a:pt x="304" y="626"/>
                </a:lnTo>
                <a:lnTo>
                  <a:pt x="304" y="664"/>
                </a:lnTo>
                <a:lnTo>
                  <a:pt x="304" y="706"/>
                </a:lnTo>
                <a:lnTo>
                  <a:pt x="304" y="750"/>
                </a:lnTo>
                <a:lnTo>
                  <a:pt x="304" y="793"/>
                </a:lnTo>
                <a:lnTo>
                  <a:pt x="304" y="838"/>
                </a:lnTo>
                <a:lnTo>
                  <a:pt x="305" y="882"/>
                </a:lnTo>
                <a:lnTo>
                  <a:pt x="305" y="926"/>
                </a:lnTo>
                <a:lnTo>
                  <a:pt x="305" y="966"/>
                </a:lnTo>
                <a:lnTo>
                  <a:pt x="305" y="1004"/>
                </a:lnTo>
                <a:lnTo>
                  <a:pt x="305" y="1037"/>
                </a:lnTo>
                <a:lnTo>
                  <a:pt x="305" y="1066"/>
                </a:lnTo>
                <a:lnTo>
                  <a:pt x="305" y="1067"/>
                </a:lnTo>
                <a:lnTo>
                  <a:pt x="306" y="1073"/>
                </a:lnTo>
                <a:lnTo>
                  <a:pt x="310" y="1079"/>
                </a:lnTo>
                <a:lnTo>
                  <a:pt x="315" y="1088"/>
                </a:lnTo>
                <a:lnTo>
                  <a:pt x="323" y="1096"/>
                </a:lnTo>
                <a:lnTo>
                  <a:pt x="335" y="1103"/>
                </a:lnTo>
                <a:lnTo>
                  <a:pt x="351" y="1108"/>
                </a:lnTo>
                <a:lnTo>
                  <a:pt x="372" y="1111"/>
                </a:lnTo>
                <a:lnTo>
                  <a:pt x="392" y="1108"/>
                </a:lnTo>
                <a:lnTo>
                  <a:pt x="408" y="1103"/>
                </a:lnTo>
                <a:lnTo>
                  <a:pt x="420" y="1096"/>
                </a:lnTo>
                <a:lnTo>
                  <a:pt x="429" y="1089"/>
                </a:lnTo>
                <a:lnTo>
                  <a:pt x="434" y="1080"/>
                </a:lnTo>
                <a:lnTo>
                  <a:pt x="437" y="1073"/>
                </a:lnTo>
                <a:lnTo>
                  <a:pt x="438" y="1068"/>
                </a:lnTo>
                <a:lnTo>
                  <a:pt x="438" y="1067"/>
                </a:lnTo>
                <a:lnTo>
                  <a:pt x="440" y="166"/>
                </a:lnTo>
                <a:lnTo>
                  <a:pt x="466" y="166"/>
                </a:lnTo>
                <a:lnTo>
                  <a:pt x="466" y="500"/>
                </a:lnTo>
                <a:lnTo>
                  <a:pt x="468" y="503"/>
                </a:lnTo>
                <a:lnTo>
                  <a:pt x="469" y="509"/>
                </a:lnTo>
                <a:lnTo>
                  <a:pt x="472" y="517"/>
                </a:lnTo>
                <a:lnTo>
                  <a:pt x="477" y="527"/>
                </a:lnTo>
                <a:lnTo>
                  <a:pt x="483" y="537"/>
                </a:lnTo>
                <a:lnTo>
                  <a:pt x="493" y="545"/>
                </a:lnTo>
                <a:lnTo>
                  <a:pt x="505" y="551"/>
                </a:lnTo>
                <a:lnTo>
                  <a:pt x="520" y="554"/>
                </a:lnTo>
                <a:lnTo>
                  <a:pt x="536" y="551"/>
                </a:lnTo>
                <a:lnTo>
                  <a:pt x="548" y="545"/>
                </a:lnTo>
                <a:lnTo>
                  <a:pt x="557" y="537"/>
                </a:lnTo>
                <a:lnTo>
                  <a:pt x="563" y="527"/>
                </a:lnTo>
                <a:lnTo>
                  <a:pt x="570" y="517"/>
                </a:lnTo>
                <a:lnTo>
                  <a:pt x="573" y="510"/>
                </a:lnTo>
                <a:lnTo>
                  <a:pt x="573" y="508"/>
                </a:lnTo>
                <a:lnTo>
                  <a:pt x="573" y="79"/>
                </a:lnTo>
                <a:lnTo>
                  <a:pt x="572" y="68"/>
                </a:lnTo>
                <a:lnTo>
                  <a:pt x="561" y="47"/>
                </a:lnTo>
                <a:lnTo>
                  <a:pt x="546" y="28"/>
                </a:lnTo>
                <a:lnTo>
                  <a:pt x="528" y="14"/>
                </a:lnTo>
                <a:lnTo>
                  <a:pt x="506" y="4"/>
                </a:lnTo>
                <a:lnTo>
                  <a:pt x="485" y="0"/>
                </a:lnTo>
                <a:lnTo>
                  <a:pt x="94" y="0"/>
                </a:lnTo>
                <a:close/>
              </a:path>
            </a:pathLst>
          </a:custGeom>
          <a:solidFill>
            <a:srgbClr val="44988C"/>
          </a:solidFill>
          <a:ln>
            <a:noFill/>
          </a:ln>
          <a:effectLst>
            <a:outerShdw dist="91581" dir="3378596" algn="ctr" rotWithShape="0">
              <a:srgbClr val="C0C0C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9"/>
          <p:cNvSpPr/>
          <p:nvPr/>
        </p:nvSpPr>
        <p:spPr>
          <a:xfrm>
            <a:off x="306360" y="4748040"/>
            <a:ext cx="3121200" cy="1842120"/>
          </a:xfrm>
          <a:prstGeom prst="roundRect">
            <a:avLst>
              <a:gd name="adj" fmla="val 10347"/>
            </a:avLst>
          </a:prstGeom>
          <a:gradFill>
            <a:gsLst>
              <a:gs pos="0">
                <a:srgbClr val="FFFFFF"/>
              </a:gs>
              <a:gs pos="100000">
                <a:srgbClr val="D8F4BE"/>
              </a:gs>
            </a:gsLst>
            <a:lin ang="2700000"/>
          </a:gradFill>
          <a:ln w="50760">
            <a:solidFill>
              <a:srgbClr val="44988C"/>
            </a:solidFill>
            <a:rou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10"/>
          <p:cNvSpPr/>
          <p:nvPr/>
        </p:nvSpPr>
        <p:spPr>
          <a:xfrm>
            <a:off x="464760" y="4071960"/>
            <a:ext cx="343080" cy="323640"/>
          </a:xfrm>
          <a:custGeom>
            <a:avLst/>
            <a:gdLst/>
            <a:ahLst/>
            <a:cxnLst/>
            <a:rect l="l" t="t" r="r" b="b"/>
            <a:pathLst>
              <a:path w="267" h="292">
                <a:moveTo>
                  <a:pt x="133" y="0"/>
                </a:moveTo>
                <a:lnTo>
                  <a:pt x="161" y="3"/>
                </a:lnTo>
                <a:lnTo>
                  <a:pt x="186" y="12"/>
                </a:lnTo>
                <a:lnTo>
                  <a:pt x="209" y="25"/>
                </a:lnTo>
                <a:lnTo>
                  <a:pt x="228" y="42"/>
                </a:lnTo>
                <a:lnTo>
                  <a:pt x="245" y="64"/>
                </a:lnTo>
                <a:lnTo>
                  <a:pt x="257" y="88"/>
                </a:lnTo>
                <a:lnTo>
                  <a:pt x="265" y="116"/>
                </a:lnTo>
                <a:lnTo>
                  <a:pt x="267" y="146"/>
                </a:lnTo>
                <a:lnTo>
                  <a:pt x="265" y="175"/>
                </a:lnTo>
                <a:lnTo>
                  <a:pt x="257" y="203"/>
                </a:lnTo>
                <a:lnTo>
                  <a:pt x="245" y="227"/>
                </a:lnTo>
                <a:lnTo>
                  <a:pt x="228" y="249"/>
                </a:lnTo>
                <a:lnTo>
                  <a:pt x="209" y="267"/>
                </a:lnTo>
                <a:lnTo>
                  <a:pt x="186" y="281"/>
                </a:lnTo>
                <a:lnTo>
                  <a:pt x="161" y="289"/>
                </a:lnTo>
                <a:lnTo>
                  <a:pt x="133" y="292"/>
                </a:lnTo>
                <a:lnTo>
                  <a:pt x="103" y="288"/>
                </a:lnTo>
                <a:lnTo>
                  <a:pt x="75" y="277"/>
                </a:lnTo>
                <a:lnTo>
                  <a:pt x="51" y="260"/>
                </a:lnTo>
                <a:lnTo>
                  <a:pt x="29" y="237"/>
                </a:lnTo>
                <a:lnTo>
                  <a:pt x="13" y="210"/>
                </a:lnTo>
                <a:lnTo>
                  <a:pt x="4" y="178"/>
                </a:lnTo>
                <a:lnTo>
                  <a:pt x="0" y="146"/>
                </a:lnTo>
                <a:lnTo>
                  <a:pt x="4" y="113"/>
                </a:lnTo>
                <a:lnTo>
                  <a:pt x="13" y="81"/>
                </a:lnTo>
                <a:lnTo>
                  <a:pt x="29" y="54"/>
                </a:lnTo>
                <a:lnTo>
                  <a:pt x="51" y="32"/>
                </a:lnTo>
                <a:lnTo>
                  <a:pt x="75" y="14"/>
                </a:lnTo>
                <a:lnTo>
                  <a:pt x="103" y="3"/>
                </a:lnTo>
                <a:lnTo>
                  <a:pt x="133" y="0"/>
                </a:lnTo>
                <a:close/>
              </a:path>
            </a:pathLst>
          </a:custGeom>
          <a:solidFill>
            <a:srgbClr val="44988C"/>
          </a:solidFill>
          <a:ln>
            <a:noFill/>
          </a:ln>
          <a:effectLst>
            <a:outerShdw dist="91581" dir="3378596" algn="ctr" rotWithShape="0">
              <a:srgbClr val="C0C0C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11"/>
          <p:cNvSpPr/>
          <p:nvPr/>
        </p:nvSpPr>
        <p:spPr>
          <a:xfrm>
            <a:off x="285840" y="4431600"/>
            <a:ext cx="734760" cy="1232640"/>
          </a:xfrm>
          <a:custGeom>
            <a:avLst/>
            <a:gdLst/>
            <a:ahLst/>
            <a:cxnLst/>
            <a:rect l="l" t="t" r="r" b="b"/>
            <a:pathLst>
              <a:path w="573" h="1111">
                <a:moveTo>
                  <a:pt x="94" y="0"/>
                </a:moveTo>
                <a:lnTo>
                  <a:pt x="72" y="5"/>
                </a:lnTo>
                <a:lnTo>
                  <a:pt x="50" y="16"/>
                </a:lnTo>
                <a:lnTo>
                  <a:pt x="30" y="32"/>
                </a:lnTo>
                <a:lnTo>
                  <a:pt x="15" y="53"/>
                </a:lnTo>
                <a:lnTo>
                  <a:pt x="4" y="75"/>
                </a:lnTo>
                <a:lnTo>
                  <a:pt x="0" y="99"/>
                </a:lnTo>
                <a:lnTo>
                  <a:pt x="0" y="509"/>
                </a:lnTo>
                <a:lnTo>
                  <a:pt x="0" y="511"/>
                </a:lnTo>
                <a:lnTo>
                  <a:pt x="1" y="516"/>
                </a:lnTo>
                <a:lnTo>
                  <a:pt x="4" y="525"/>
                </a:lnTo>
                <a:lnTo>
                  <a:pt x="9" y="533"/>
                </a:lnTo>
                <a:lnTo>
                  <a:pt x="16" y="543"/>
                </a:lnTo>
                <a:lnTo>
                  <a:pt x="26" y="550"/>
                </a:lnTo>
                <a:lnTo>
                  <a:pt x="39" y="556"/>
                </a:lnTo>
                <a:lnTo>
                  <a:pt x="56" y="557"/>
                </a:lnTo>
                <a:lnTo>
                  <a:pt x="72" y="556"/>
                </a:lnTo>
                <a:lnTo>
                  <a:pt x="84" y="551"/>
                </a:lnTo>
                <a:lnTo>
                  <a:pt x="92" y="543"/>
                </a:lnTo>
                <a:lnTo>
                  <a:pt x="100" y="534"/>
                </a:lnTo>
                <a:lnTo>
                  <a:pt x="103" y="525"/>
                </a:lnTo>
                <a:lnTo>
                  <a:pt x="106" y="516"/>
                </a:lnTo>
                <a:lnTo>
                  <a:pt x="107" y="508"/>
                </a:lnTo>
                <a:lnTo>
                  <a:pt x="108" y="503"/>
                </a:lnTo>
                <a:lnTo>
                  <a:pt x="108" y="500"/>
                </a:lnTo>
                <a:lnTo>
                  <a:pt x="108" y="166"/>
                </a:lnTo>
                <a:lnTo>
                  <a:pt x="134" y="167"/>
                </a:lnTo>
                <a:lnTo>
                  <a:pt x="135" y="1066"/>
                </a:lnTo>
                <a:lnTo>
                  <a:pt x="136" y="1068"/>
                </a:lnTo>
                <a:lnTo>
                  <a:pt x="138" y="1073"/>
                </a:lnTo>
                <a:lnTo>
                  <a:pt x="143" y="1080"/>
                </a:lnTo>
                <a:lnTo>
                  <a:pt x="151" y="1089"/>
                </a:lnTo>
                <a:lnTo>
                  <a:pt x="162" y="1097"/>
                </a:lnTo>
                <a:lnTo>
                  <a:pt x="174" y="1105"/>
                </a:lnTo>
                <a:lnTo>
                  <a:pt x="189" y="1110"/>
                </a:lnTo>
                <a:lnTo>
                  <a:pt x="199" y="1111"/>
                </a:lnTo>
                <a:lnTo>
                  <a:pt x="217" y="1111"/>
                </a:lnTo>
                <a:lnTo>
                  <a:pt x="227" y="1110"/>
                </a:lnTo>
                <a:lnTo>
                  <a:pt x="243" y="1105"/>
                </a:lnTo>
                <a:lnTo>
                  <a:pt x="255" y="1097"/>
                </a:lnTo>
                <a:lnTo>
                  <a:pt x="265" y="1089"/>
                </a:lnTo>
                <a:lnTo>
                  <a:pt x="272" y="1080"/>
                </a:lnTo>
                <a:lnTo>
                  <a:pt x="276" y="1073"/>
                </a:lnTo>
                <a:lnTo>
                  <a:pt x="278" y="1068"/>
                </a:lnTo>
                <a:lnTo>
                  <a:pt x="279" y="1066"/>
                </a:lnTo>
                <a:lnTo>
                  <a:pt x="279" y="499"/>
                </a:lnTo>
                <a:lnTo>
                  <a:pt x="302" y="499"/>
                </a:lnTo>
                <a:lnTo>
                  <a:pt x="302" y="503"/>
                </a:lnTo>
                <a:lnTo>
                  <a:pt x="302" y="515"/>
                </a:lnTo>
                <a:lnTo>
                  <a:pt x="302" y="534"/>
                </a:lnTo>
                <a:lnTo>
                  <a:pt x="302" y="560"/>
                </a:lnTo>
                <a:lnTo>
                  <a:pt x="304" y="590"/>
                </a:lnTo>
                <a:lnTo>
                  <a:pt x="304" y="626"/>
                </a:lnTo>
                <a:lnTo>
                  <a:pt x="304" y="664"/>
                </a:lnTo>
                <a:lnTo>
                  <a:pt x="304" y="706"/>
                </a:lnTo>
                <a:lnTo>
                  <a:pt x="304" y="750"/>
                </a:lnTo>
                <a:lnTo>
                  <a:pt x="304" y="793"/>
                </a:lnTo>
                <a:lnTo>
                  <a:pt x="304" y="838"/>
                </a:lnTo>
                <a:lnTo>
                  <a:pt x="305" y="882"/>
                </a:lnTo>
                <a:lnTo>
                  <a:pt x="305" y="926"/>
                </a:lnTo>
                <a:lnTo>
                  <a:pt x="305" y="966"/>
                </a:lnTo>
                <a:lnTo>
                  <a:pt x="305" y="1004"/>
                </a:lnTo>
                <a:lnTo>
                  <a:pt x="305" y="1037"/>
                </a:lnTo>
                <a:lnTo>
                  <a:pt x="305" y="1066"/>
                </a:lnTo>
                <a:lnTo>
                  <a:pt x="305" y="1067"/>
                </a:lnTo>
                <a:lnTo>
                  <a:pt x="306" y="1073"/>
                </a:lnTo>
                <a:lnTo>
                  <a:pt x="310" y="1079"/>
                </a:lnTo>
                <a:lnTo>
                  <a:pt x="315" y="1088"/>
                </a:lnTo>
                <a:lnTo>
                  <a:pt x="323" y="1096"/>
                </a:lnTo>
                <a:lnTo>
                  <a:pt x="335" y="1103"/>
                </a:lnTo>
                <a:lnTo>
                  <a:pt x="351" y="1108"/>
                </a:lnTo>
                <a:lnTo>
                  <a:pt x="372" y="1111"/>
                </a:lnTo>
                <a:lnTo>
                  <a:pt x="392" y="1108"/>
                </a:lnTo>
                <a:lnTo>
                  <a:pt x="408" y="1103"/>
                </a:lnTo>
                <a:lnTo>
                  <a:pt x="420" y="1096"/>
                </a:lnTo>
                <a:lnTo>
                  <a:pt x="429" y="1089"/>
                </a:lnTo>
                <a:lnTo>
                  <a:pt x="434" y="1080"/>
                </a:lnTo>
                <a:lnTo>
                  <a:pt x="437" y="1073"/>
                </a:lnTo>
                <a:lnTo>
                  <a:pt x="438" y="1068"/>
                </a:lnTo>
                <a:lnTo>
                  <a:pt x="438" y="1067"/>
                </a:lnTo>
                <a:lnTo>
                  <a:pt x="440" y="166"/>
                </a:lnTo>
                <a:lnTo>
                  <a:pt x="466" y="166"/>
                </a:lnTo>
                <a:lnTo>
                  <a:pt x="466" y="500"/>
                </a:lnTo>
                <a:lnTo>
                  <a:pt x="468" y="503"/>
                </a:lnTo>
                <a:lnTo>
                  <a:pt x="469" y="509"/>
                </a:lnTo>
                <a:lnTo>
                  <a:pt x="472" y="517"/>
                </a:lnTo>
                <a:lnTo>
                  <a:pt x="477" y="527"/>
                </a:lnTo>
                <a:lnTo>
                  <a:pt x="483" y="537"/>
                </a:lnTo>
                <a:lnTo>
                  <a:pt x="493" y="545"/>
                </a:lnTo>
                <a:lnTo>
                  <a:pt x="505" y="551"/>
                </a:lnTo>
                <a:lnTo>
                  <a:pt x="520" y="554"/>
                </a:lnTo>
                <a:lnTo>
                  <a:pt x="536" y="551"/>
                </a:lnTo>
                <a:lnTo>
                  <a:pt x="548" y="545"/>
                </a:lnTo>
                <a:lnTo>
                  <a:pt x="557" y="537"/>
                </a:lnTo>
                <a:lnTo>
                  <a:pt x="563" y="527"/>
                </a:lnTo>
                <a:lnTo>
                  <a:pt x="570" y="517"/>
                </a:lnTo>
                <a:lnTo>
                  <a:pt x="573" y="510"/>
                </a:lnTo>
                <a:lnTo>
                  <a:pt x="573" y="508"/>
                </a:lnTo>
                <a:lnTo>
                  <a:pt x="573" y="79"/>
                </a:lnTo>
                <a:lnTo>
                  <a:pt x="572" y="68"/>
                </a:lnTo>
                <a:lnTo>
                  <a:pt x="561" y="47"/>
                </a:lnTo>
                <a:lnTo>
                  <a:pt x="546" y="28"/>
                </a:lnTo>
                <a:lnTo>
                  <a:pt x="528" y="14"/>
                </a:lnTo>
                <a:lnTo>
                  <a:pt x="506" y="4"/>
                </a:lnTo>
                <a:lnTo>
                  <a:pt x="485" y="0"/>
                </a:lnTo>
                <a:lnTo>
                  <a:pt x="94" y="0"/>
                </a:lnTo>
                <a:close/>
              </a:path>
            </a:pathLst>
          </a:custGeom>
          <a:solidFill>
            <a:srgbClr val="44988C"/>
          </a:solidFill>
          <a:ln>
            <a:noFill/>
          </a:ln>
          <a:effectLst>
            <a:outerShdw dist="91581" dir="3378596" algn="ctr" rotWithShape="0">
              <a:srgbClr val="C0C0C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12"/>
          <p:cNvSpPr/>
          <p:nvPr/>
        </p:nvSpPr>
        <p:spPr>
          <a:xfrm>
            <a:off x="5643720" y="4748040"/>
            <a:ext cx="3167280" cy="1842120"/>
          </a:xfrm>
          <a:prstGeom prst="roundRect">
            <a:avLst>
              <a:gd name="adj" fmla="val 10347"/>
            </a:avLst>
          </a:prstGeom>
          <a:gradFill>
            <a:gsLst>
              <a:gs pos="0">
                <a:srgbClr val="CCECFF"/>
              </a:gs>
              <a:gs pos="100000">
                <a:srgbClr val="FFFFFF"/>
              </a:gs>
            </a:gsLst>
            <a:lin ang="18900000"/>
          </a:gradFill>
          <a:ln w="50760">
            <a:solidFill>
              <a:srgbClr val="7099E2"/>
            </a:solidFill>
            <a:rou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13"/>
          <p:cNvSpPr/>
          <p:nvPr/>
        </p:nvSpPr>
        <p:spPr>
          <a:xfrm>
            <a:off x="8272080" y="4071960"/>
            <a:ext cx="349560" cy="323640"/>
          </a:xfrm>
          <a:custGeom>
            <a:avLst/>
            <a:gdLst/>
            <a:ahLst/>
            <a:cxnLst/>
            <a:rect l="l" t="t" r="r" b="b"/>
            <a:pathLst>
              <a:path w="267" h="292">
                <a:moveTo>
                  <a:pt x="133" y="0"/>
                </a:moveTo>
                <a:lnTo>
                  <a:pt x="161" y="3"/>
                </a:lnTo>
                <a:lnTo>
                  <a:pt x="186" y="12"/>
                </a:lnTo>
                <a:lnTo>
                  <a:pt x="209" y="25"/>
                </a:lnTo>
                <a:lnTo>
                  <a:pt x="228" y="42"/>
                </a:lnTo>
                <a:lnTo>
                  <a:pt x="245" y="64"/>
                </a:lnTo>
                <a:lnTo>
                  <a:pt x="257" y="88"/>
                </a:lnTo>
                <a:lnTo>
                  <a:pt x="265" y="116"/>
                </a:lnTo>
                <a:lnTo>
                  <a:pt x="267" y="146"/>
                </a:lnTo>
                <a:lnTo>
                  <a:pt x="265" y="175"/>
                </a:lnTo>
                <a:lnTo>
                  <a:pt x="257" y="203"/>
                </a:lnTo>
                <a:lnTo>
                  <a:pt x="245" y="227"/>
                </a:lnTo>
                <a:lnTo>
                  <a:pt x="228" y="249"/>
                </a:lnTo>
                <a:lnTo>
                  <a:pt x="209" y="267"/>
                </a:lnTo>
                <a:lnTo>
                  <a:pt x="186" y="281"/>
                </a:lnTo>
                <a:lnTo>
                  <a:pt x="161" y="289"/>
                </a:lnTo>
                <a:lnTo>
                  <a:pt x="133" y="292"/>
                </a:lnTo>
                <a:lnTo>
                  <a:pt x="103" y="288"/>
                </a:lnTo>
                <a:lnTo>
                  <a:pt x="75" y="277"/>
                </a:lnTo>
                <a:lnTo>
                  <a:pt x="51" y="260"/>
                </a:lnTo>
                <a:lnTo>
                  <a:pt x="29" y="237"/>
                </a:lnTo>
                <a:lnTo>
                  <a:pt x="13" y="210"/>
                </a:lnTo>
                <a:lnTo>
                  <a:pt x="4" y="178"/>
                </a:lnTo>
                <a:lnTo>
                  <a:pt x="0" y="146"/>
                </a:lnTo>
                <a:lnTo>
                  <a:pt x="4" y="113"/>
                </a:lnTo>
                <a:lnTo>
                  <a:pt x="13" y="81"/>
                </a:lnTo>
                <a:lnTo>
                  <a:pt x="29" y="54"/>
                </a:lnTo>
                <a:lnTo>
                  <a:pt x="51" y="32"/>
                </a:lnTo>
                <a:lnTo>
                  <a:pt x="75" y="14"/>
                </a:lnTo>
                <a:lnTo>
                  <a:pt x="103" y="3"/>
                </a:lnTo>
                <a:lnTo>
                  <a:pt x="133" y="0"/>
                </a:lnTo>
                <a:close/>
              </a:path>
            </a:pathLst>
          </a:custGeom>
          <a:solidFill>
            <a:srgbClr val="7099E2"/>
          </a:solidFill>
          <a:ln>
            <a:noFill/>
          </a:ln>
          <a:effectLst>
            <a:outerShdw dist="91581" dir="3378596" algn="ctr" rotWithShape="0">
              <a:srgbClr val="C0C0C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14"/>
          <p:cNvSpPr/>
          <p:nvPr/>
        </p:nvSpPr>
        <p:spPr>
          <a:xfrm>
            <a:off x="8092080" y="4431600"/>
            <a:ext cx="745560" cy="1232640"/>
          </a:xfrm>
          <a:custGeom>
            <a:avLst/>
            <a:gdLst/>
            <a:ahLst/>
            <a:cxnLst/>
            <a:rect l="l" t="t" r="r" b="b"/>
            <a:pathLst>
              <a:path w="573" h="1111">
                <a:moveTo>
                  <a:pt x="94" y="0"/>
                </a:moveTo>
                <a:lnTo>
                  <a:pt x="72" y="5"/>
                </a:lnTo>
                <a:lnTo>
                  <a:pt x="50" y="16"/>
                </a:lnTo>
                <a:lnTo>
                  <a:pt x="30" y="32"/>
                </a:lnTo>
                <a:lnTo>
                  <a:pt x="15" y="53"/>
                </a:lnTo>
                <a:lnTo>
                  <a:pt x="4" y="75"/>
                </a:lnTo>
                <a:lnTo>
                  <a:pt x="0" y="99"/>
                </a:lnTo>
                <a:lnTo>
                  <a:pt x="0" y="509"/>
                </a:lnTo>
                <a:lnTo>
                  <a:pt x="0" y="511"/>
                </a:lnTo>
                <a:lnTo>
                  <a:pt x="1" y="516"/>
                </a:lnTo>
                <a:lnTo>
                  <a:pt x="4" y="525"/>
                </a:lnTo>
                <a:lnTo>
                  <a:pt x="9" y="533"/>
                </a:lnTo>
                <a:lnTo>
                  <a:pt x="16" y="543"/>
                </a:lnTo>
                <a:lnTo>
                  <a:pt x="26" y="550"/>
                </a:lnTo>
                <a:lnTo>
                  <a:pt x="39" y="556"/>
                </a:lnTo>
                <a:lnTo>
                  <a:pt x="56" y="557"/>
                </a:lnTo>
                <a:lnTo>
                  <a:pt x="72" y="556"/>
                </a:lnTo>
                <a:lnTo>
                  <a:pt x="84" y="551"/>
                </a:lnTo>
                <a:lnTo>
                  <a:pt x="92" y="543"/>
                </a:lnTo>
                <a:lnTo>
                  <a:pt x="100" y="534"/>
                </a:lnTo>
                <a:lnTo>
                  <a:pt x="103" y="525"/>
                </a:lnTo>
                <a:lnTo>
                  <a:pt x="106" y="516"/>
                </a:lnTo>
                <a:lnTo>
                  <a:pt x="107" y="508"/>
                </a:lnTo>
                <a:lnTo>
                  <a:pt x="108" y="503"/>
                </a:lnTo>
                <a:lnTo>
                  <a:pt x="108" y="500"/>
                </a:lnTo>
                <a:lnTo>
                  <a:pt x="108" y="166"/>
                </a:lnTo>
                <a:lnTo>
                  <a:pt x="134" y="167"/>
                </a:lnTo>
                <a:lnTo>
                  <a:pt x="135" y="1066"/>
                </a:lnTo>
                <a:lnTo>
                  <a:pt x="136" y="1068"/>
                </a:lnTo>
                <a:lnTo>
                  <a:pt x="138" y="1073"/>
                </a:lnTo>
                <a:lnTo>
                  <a:pt x="143" y="1080"/>
                </a:lnTo>
                <a:lnTo>
                  <a:pt x="151" y="1089"/>
                </a:lnTo>
                <a:lnTo>
                  <a:pt x="162" y="1097"/>
                </a:lnTo>
                <a:lnTo>
                  <a:pt x="174" y="1105"/>
                </a:lnTo>
                <a:lnTo>
                  <a:pt x="189" y="1110"/>
                </a:lnTo>
                <a:lnTo>
                  <a:pt x="199" y="1111"/>
                </a:lnTo>
                <a:lnTo>
                  <a:pt x="217" y="1111"/>
                </a:lnTo>
                <a:lnTo>
                  <a:pt x="227" y="1110"/>
                </a:lnTo>
                <a:lnTo>
                  <a:pt x="243" y="1105"/>
                </a:lnTo>
                <a:lnTo>
                  <a:pt x="255" y="1097"/>
                </a:lnTo>
                <a:lnTo>
                  <a:pt x="265" y="1089"/>
                </a:lnTo>
                <a:lnTo>
                  <a:pt x="272" y="1080"/>
                </a:lnTo>
                <a:lnTo>
                  <a:pt x="276" y="1073"/>
                </a:lnTo>
                <a:lnTo>
                  <a:pt x="278" y="1068"/>
                </a:lnTo>
                <a:lnTo>
                  <a:pt x="279" y="1066"/>
                </a:lnTo>
                <a:lnTo>
                  <a:pt x="279" y="499"/>
                </a:lnTo>
                <a:lnTo>
                  <a:pt x="302" y="499"/>
                </a:lnTo>
                <a:lnTo>
                  <a:pt x="302" y="503"/>
                </a:lnTo>
                <a:lnTo>
                  <a:pt x="302" y="515"/>
                </a:lnTo>
                <a:lnTo>
                  <a:pt x="302" y="534"/>
                </a:lnTo>
                <a:lnTo>
                  <a:pt x="302" y="560"/>
                </a:lnTo>
                <a:lnTo>
                  <a:pt x="304" y="590"/>
                </a:lnTo>
                <a:lnTo>
                  <a:pt x="304" y="626"/>
                </a:lnTo>
                <a:lnTo>
                  <a:pt x="304" y="664"/>
                </a:lnTo>
                <a:lnTo>
                  <a:pt x="304" y="706"/>
                </a:lnTo>
                <a:lnTo>
                  <a:pt x="304" y="750"/>
                </a:lnTo>
                <a:lnTo>
                  <a:pt x="304" y="793"/>
                </a:lnTo>
                <a:lnTo>
                  <a:pt x="304" y="838"/>
                </a:lnTo>
                <a:lnTo>
                  <a:pt x="305" y="882"/>
                </a:lnTo>
                <a:lnTo>
                  <a:pt x="305" y="926"/>
                </a:lnTo>
                <a:lnTo>
                  <a:pt x="305" y="966"/>
                </a:lnTo>
                <a:lnTo>
                  <a:pt x="305" y="1004"/>
                </a:lnTo>
                <a:lnTo>
                  <a:pt x="305" y="1037"/>
                </a:lnTo>
                <a:lnTo>
                  <a:pt x="305" y="1066"/>
                </a:lnTo>
                <a:lnTo>
                  <a:pt x="305" y="1067"/>
                </a:lnTo>
                <a:lnTo>
                  <a:pt x="306" y="1073"/>
                </a:lnTo>
                <a:lnTo>
                  <a:pt x="310" y="1079"/>
                </a:lnTo>
                <a:lnTo>
                  <a:pt x="315" y="1088"/>
                </a:lnTo>
                <a:lnTo>
                  <a:pt x="323" y="1096"/>
                </a:lnTo>
                <a:lnTo>
                  <a:pt x="335" y="1103"/>
                </a:lnTo>
                <a:lnTo>
                  <a:pt x="351" y="1108"/>
                </a:lnTo>
                <a:lnTo>
                  <a:pt x="372" y="1111"/>
                </a:lnTo>
                <a:lnTo>
                  <a:pt x="392" y="1108"/>
                </a:lnTo>
                <a:lnTo>
                  <a:pt x="408" y="1103"/>
                </a:lnTo>
                <a:lnTo>
                  <a:pt x="420" y="1096"/>
                </a:lnTo>
                <a:lnTo>
                  <a:pt x="429" y="1089"/>
                </a:lnTo>
                <a:lnTo>
                  <a:pt x="434" y="1080"/>
                </a:lnTo>
                <a:lnTo>
                  <a:pt x="437" y="1073"/>
                </a:lnTo>
                <a:lnTo>
                  <a:pt x="438" y="1068"/>
                </a:lnTo>
                <a:lnTo>
                  <a:pt x="438" y="1067"/>
                </a:lnTo>
                <a:lnTo>
                  <a:pt x="440" y="166"/>
                </a:lnTo>
                <a:lnTo>
                  <a:pt x="466" y="166"/>
                </a:lnTo>
                <a:lnTo>
                  <a:pt x="466" y="500"/>
                </a:lnTo>
                <a:lnTo>
                  <a:pt x="468" y="503"/>
                </a:lnTo>
                <a:lnTo>
                  <a:pt x="469" y="509"/>
                </a:lnTo>
                <a:lnTo>
                  <a:pt x="472" y="517"/>
                </a:lnTo>
                <a:lnTo>
                  <a:pt x="477" y="527"/>
                </a:lnTo>
                <a:lnTo>
                  <a:pt x="483" y="537"/>
                </a:lnTo>
                <a:lnTo>
                  <a:pt x="493" y="545"/>
                </a:lnTo>
                <a:lnTo>
                  <a:pt x="505" y="551"/>
                </a:lnTo>
                <a:lnTo>
                  <a:pt x="520" y="554"/>
                </a:lnTo>
                <a:lnTo>
                  <a:pt x="536" y="551"/>
                </a:lnTo>
                <a:lnTo>
                  <a:pt x="548" y="545"/>
                </a:lnTo>
                <a:lnTo>
                  <a:pt x="557" y="537"/>
                </a:lnTo>
                <a:lnTo>
                  <a:pt x="563" y="527"/>
                </a:lnTo>
                <a:lnTo>
                  <a:pt x="570" y="517"/>
                </a:lnTo>
                <a:lnTo>
                  <a:pt x="573" y="510"/>
                </a:lnTo>
                <a:lnTo>
                  <a:pt x="573" y="508"/>
                </a:lnTo>
                <a:lnTo>
                  <a:pt x="573" y="79"/>
                </a:lnTo>
                <a:lnTo>
                  <a:pt x="572" y="68"/>
                </a:lnTo>
                <a:lnTo>
                  <a:pt x="561" y="47"/>
                </a:lnTo>
                <a:lnTo>
                  <a:pt x="546" y="28"/>
                </a:lnTo>
                <a:lnTo>
                  <a:pt x="528" y="14"/>
                </a:lnTo>
                <a:lnTo>
                  <a:pt x="506" y="4"/>
                </a:lnTo>
                <a:lnTo>
                  <a:pt x="485" y="0"/>
                </a:lnTo>
                <a:lnTo>
                  <a:pt x="94" y="0"/>
                </a:lnTo>
                <a:close/>
              </a:path>
            </a:pathLst>
          </a:custGeom>
          <a:solidFill>
            <a:srgbClr val="7099E2"/>
          </a:solidFill>
          <a:ln>
            <a:noFill/>
          </a:ln>
          <a:effectLst>
            <a:outerShdw dist="91581" dir="3378596" algn="ctr" rotWithShape="0">
              <a:srgbClr val="C0C0C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15"/>
          <p:cNvSpPr/>
          <p:nvPr/>
        </p:nvSpPr>
        <p:spPr>
          <a:xfrm>
            <a:off x="642960" y="5143680"/>
            <a:ext cx="2570400" cy="1004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54% педагогов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имеют нарушения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массы тела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16"/>
          <p:cNvSpPr/>
          <p:nvPr/>
        </p:nvSpPr>
        <p:spPr>
          <a:xfrm>
            <a:off x="5572080" y="5143680"/>
            <a:ext cx="3213360" cy="1004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70% педагогов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имеют нарушения опорно-двигательного аппарата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17"/>
          <p:cNvSpPr/>
          <p:nvPr/>
        </p:nvSpPr>
        <p:spPr>
          <a:xfrm>
            <a:off x="3571920" y="1000080"/>
            <a:ext cx="5284800" cy="1460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Будьте добрыми, если захотите;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Будьте мудрыми, если сможете;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Но здоровыми вы должны быть всегда.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			(Конфуций)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18"/>
          <p:cNvSpPr/>
          <p:nvPr/>
        </p:nvSpPr>
        <p:spPr>
          <a:xfrm>
            <a:off x="5143680" y="2928960"/>
            <a:ext cx="2784600" cy="1308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61% педагогов                   отмечает наличие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 себя хронических болезней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1619280" y="274680"/>
            <a:ext cx="7344000" cy="120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179640" y="1052640"/>
            <a:ext cx="8783640" cy="478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Учителя проводят </a:t>
            </a:r>
            <a:r>
              <a:rPr lang="ru-RU" sz="18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 ногах </a:t>
            </a:r>
            <a:r>
              <a:rPr lang="ru-RU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79 % 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рабочего времени;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3333FF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Разговаривать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приходится в среднем </a:t>
            </a:r>
            <a:r>
              <a:rPr lang="ru-RU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3,5‒4 часа в день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— громко или очень громко;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Номинально рабочий день учителя длится </a:t>
            </a:r>
            <a:r>
              <a:rPr lang="ru-RU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6‒7 часов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но его </a:t>
            </a:r>
            <a:r>
              <a:rPr lang="ru-RU" sz="18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фактическая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продолжительность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— </a:t>
            </a:r>
            <a:r>
              <a:rPr lang="ru-RU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10‒12 часов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</a:t>
            </a:r>
            <a:r>
              <a:rPr lang="ru-RU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80 %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учителей гиповитаминоз, так как зарплата и рабочий график не позволяют обеспечить </a:t>
            </a:r>
            <a:r>
              <a:rPr lang="ru-RU" sz="18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полноценное питание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2/3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учителей испытывают постоянный </a:t>
            </a:r>
            <a:r>
              <a:rPr lang="ru-RU" sz="18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стресс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Самый высокий уровень стресса — у директоров и завучей, выше среднего — у преподавателей точных наук, лингвистических дисциплин и учителей начальных классов;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50 % 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учителей </a:t>
            </a:r>
            <a:r>
              <a:rPr lang="ru-RU" sz="18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спят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меньше 6 часов в сутки при восьмичасовой норме;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Только </a:t>
            </a:r>
            <a:r>
              <a:rPr lang="ru-RU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14 % 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учителей делают </a:t>
            </a:r>
            <a:r>
              <a:rPr lang="ru-RU" sz="18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утреннюю гимнастику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Каждый 5-й 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педагог </a:t>
            </a:r>
            <a:r>
              <a:rPr lang="ru-RU" sz="18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ест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только 2 раза в сутки, </a:t>
            </a:r>
            <a:r>
              <a:rPr lang="ru-RU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каждый 2-й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— три, хотя правильным считается четырех- или пятиразовое питание;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80 % 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учителей не могут позволить себе </a:t>
            </a:r>
            <a:r>
              <a:rPr lang="ru-RU" sz="18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ежегодный отдых 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 санатории или на море — а именно такой отпуск полноценно восстанавливает здоровье.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1115640" y="260640"/>
            <a:ext cx="6993000" cy="9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Исследования российских педагогов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251640" y="188640"/>
            <a:ext cx="853092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Нарушения в нервно-психическом здоровье имеют: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714240" y="5357880"/>
            <a:ext cx="8142480" cy="962280"/>
          </a:xfrm>
          <a:prstGeom prst="rect">
            <a:avLst/>
          </a:prstGeom>
          <a:gradFill>
            <a:gsLst>
              <a:gs pos="0">
                <a:srgbClr val="D7D7D7"/>
              </a:gs>
              <a:gs pos="100000">
                <a:srgbClr val="F4F4F4"/>
              </a:gs>
            </a:gsLst>
            <a:lin ang="18900000"/>
          </a:gradFill>
          <a:ln w="9360">
            <a:noFill/>
          </a:ln>
          <a:scene3d>
            <a:camera prst="legacyPerspectiveTopLeft"/>
            <a:lightRig rig="legacyFlat3" dir="r"/>
          </a:scene3d>
          <a:sp3d extrusionH="1801800" prstMaterial="legacyMatte">
            <a:bevelT w="13500" h="13500" prst="angle"/>
            <a:bevelB w="13500" h="13500" prst="angle"/>
            <a:extrusionClr>
              <a:srgbClr val="D7D7D7"/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3"/>
          <p:cNvSpPr/>
          <p:nvPr/>
        </p:nvSpPr>
        <p:spPr>
          <a:xfrm>
            <a:off x="6143760" y="2099880"/>
            <a:ext cx="2070360" cy="3161520"/>
          </a:xfrm>
          <a:custGeom>
            <a:avLst/>
            <a:gdLst/>
            <a:ahLst/>
            <a:cxnLst/>
            <a:rect l="l" t="t" r="r" b="b"/>
            <a:pathLst>
              <a:path w="590" h="971">
                <a:moveTo>
                  <a:pt x="284" y="59"/>
                </a:moveTo>
                <a:cubicBezTo>
                  <a:pt x="326" y="59"/>
                  <a:pt x="352" y="37"/>
                  <a:pt x="364" y="7"/>
                </a:cubicBezTo>
                <a:cubicBezTo>
                  <a:pt x="390" y="2"/>
                  <a:pt x="418" y="17"/>
                  <a:pt x="446" y="52"/>
                </a:cubicBezTo>
                <a:cubicBezTo>
                  <a:pt x="470" y="87"/>
                  <a:pt x="498" y="155"/>
                  <a:pt x="512" y="216"/>
                </a:cubicBezTo>
                <a:cubicBezTo>
                  <a:pt x="528" y="274"/>
                  <a:pt x="590" y="404"/>
                  <a:pt x="532" y="417"/>
                </a:cubicBezTo>
                <a:cubicBezTo>
                  <a:pt x="476" y="430"/>
                  <a:pt x="462" y="364"/>
                  <a:pt x="450" y="305"/>
                </a:cubicBezTo>
                <a:cubicBezTo>
                  <a:pt x="430" y="227"/>
                  <a:pt x="398" y="118"/>
                  <a:pt x="398" y="118"/>
                </a:cubicBezTo>
                <a:cubicBezTo>
                  <a:pt x="405" y="150"/>
                  <a:pt x="492" y="428"/>
                  <a:pt x="490" y="497"/>
                </a:cubicBezTo>
                <a:cubicBezTo>
                  <a:pt x="428" y="523"/>
                  <a:pt x="442" y="516"/>
                  <a:pt x="388" y="531"/>
                </a:cubicBezTo>
                <a:cubicBezTo>
                  <a:pt x="394" y="620"/>
                  <a:pt x="405" y="737"/>
                  <a:pt x="412" y="817"/>
                </a:cubicBezTo>
                <a:cubicBezTo>
                  <a:pt x="414" y="865"/>
                  <a:pt x="438" y="963"/>
                  <a:pt x="366" y="967"/>
                </a:cubicBezTo>
                <a:cubicBezTo>
                  <a:pt x="294" y="971"/>
                  <a:pt x="318" y="915"/>
                  <a:pt x="308" y="832"/>
                </a:cubicBezTo>
                <a:lnTo>
                  <a:pt x="290" y="549"/>
                </a:lnTo>
                <a:lnTo>
                  <a:pt x="264" y="801"/>
                </a:lnTo>
                <a:cubicBezTo>
                  <a:pt x="250" y="879"/>
                  <a:pt x="256" y="960"/>
                  <a:pt x="189" y="962"/>
                </a:cubicBezTo>
                <a:cubicBezTo>
                  <a:pt x="122" y="964"/>
                  <a:pt x="149" y="840"/>
                  <a:pt x="151" y="804"/>
                </a:cubicBezTo>
                <a:cubicBezTo>
                  <a:pt x="153" y="768"/>
                  <a:pt x="184" y="579"/>
                  <a:pt x="184" y="525"/>
                </a:cubicBezTo>
                <a:cubicBezTo>
                  <a:pt x="134" y="515"/>
                  <a:pt x="84" y="505"/>
                  <a:pt x="84" y="505"/>
                </a:cubicBezTo>
                <a:lnTo>
                  <a:pt x="170" y="118"/>
                </a:lnTo>
                <a:cubicBezTo>
                  <a:pt x="170" y="101"/>
                  <a:pt x="110" y="370"/>
                  <a:pt x="86" y="401"/>
                </a:cubicBezTo>
                <a:cubicBezTo>
                  <a:pt x="62" y="433"/>
                  <a:pt x="0" y="397"/>
                  <a:pt x="24" y="303"/>
                </a:cubicBezTo>
                <a:cubicBezTo>
                  <a:pt x="34" y="263"/>
                  <a:pt x="124" y="55"/>
                  <a:pt x="140" y="39"/>
                </a:cubicBezTo>
                <a:cubicBezTo>
                  <a:pt x="156" y="23"/>
                  <a:pt x="160" y="0"/>
                  <a:pt x="212" y="13"/>
                </a:cubicBezTo>
                <a:cubicBezTo>
                  <a:pt x="238" y="41"/>
                  <a:pt x="242" y="59"/>
                  <a:pt x="284" y="5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80">
            <a:noFill/>
          </a:ln>
          <a:effectLst>
            <a:outerShdw dist="71842" dir="18900000" algn="ctr" rotWithShape="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4"/>
          <p:cNvSpPr/>
          <p:nvPr/>
        </p:nvSpPr>
        <p:spPr>
          <a:xfrm>
            <a:off x="6758280" y="1428840"/>
            <a:ext cx="746640" cy="7315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80">
            <a:noFill/>
          </a:ln>
          <a:effectLst>
            <a:outerShdw dist="71842" dir="18900000" algn="ctr" rotWithShape="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5"/>
          <p:cNvSpPr/>
          <p:nvPr/>
        </p:nvSpPr>
        <p:spPr>
          <a:xfrm>
            <a:off x="6643800" y="2928960"/>
            <a:ext cx="1155960" cy="515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50%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6"/>
          <p:cNvSpPr/>
          <p:nvPr/>
        </p:nvSpPr>
        <p:spPr>
          <a:xfrm>
            <a:off x="3286080" y="2640600"/>
            <a:ext cx="1927440" cy="2680560"/>
          </a:xfrm>
          <a:custGeom>
            <a:avLst/>
            <a:gdLst/>
            <a:ahLst/>
            <a:cxnLst/>
            <a:rect l="l" t="t" r="r" b="b"/>
            <a:pathLst>
              <a:path w="590" h="971">
                <a:moveTo>
                  <a:pt x="284" y="59"/>
                </a:moveTo>
                <a:cubicBezTo>
                  <a:pt x="326" y="59"/>
                  <a:pt x="352" y="37"/>
                  <a:pt x="364" y="7"/>
                </a:cubicBezTo>
                <a:cubicBezTo>
                  <a:pt x="390" y="2"/>
                  <a:pt x="418" y="17"/>
                  <a:pt x="446" y="52"/>
                </a:cubicBezTo>
                <a:cubicBezTo>
                  <a:pt x="470" y="87"/>
                  <a:pt x="498" y="155"/>
                  <a:pt x="512" y="216"/>
                </a:cubicBezTo>
                <a:cubicBezTo>
                  <a:pt x="528" y="274"/>
                  <a:pt x="590" y="404"/>
                  <a:pt x="532" y="417"/>
                </a:cubicBezTo>
                <a:cubicBezTo>
                  <a:pt x="476" y="430"/>
                  <a:pt x="462" y="364"/>
                  <a:pt x="450" y="305"/>
                </a:cubicBezTo>
                <a:cubicBezTo>
                  <a:pt x="430" y="227"/>
                  <a:pt x="398" y="118"/>
                  <a:pt x="398" y="118"/>
                </a:cubicBezTo>
                <a:cubicBezTo>
                  <a:pt x="405" y="150"/>
                  <a:pt x="492" y="428"/>
                  <a:pt x="490" y="497"/>
                </a:cubicBezTo>
                <a:cubicBezTo>
                  <a:pt x="428" y="523"/>
                  <a:pt x="442" y="516"/>
                  <a:pt x="388" y="531"/>
                </a:cubicBezTo>
                <a:cubicBezTo>
                  <a:pt x="394" y="620"/>
                  <a:pt x="405" y="737"/>
                  <a:pt x="412" y="817"/>
                </a:cubicBezTo>
                <a:cubicBezTo>
                  <a:pt x="414" y="865"/>
                  <a:pt x="438" y="963"/>
                  <a:pt x="366" y="967"/>
                </a:cubicBezTo>
                <a:cubicBezTo>
                  <a:pt x="294" y="971"/>
                  <a:pt x="318" y="915"/>
                  <a:pt x="308" y="832"/>
                </a:cubicBezTo>
                <a:lnTo>
                  <a:pt x="290" y="549"/>
                </a:lnTo>
                <a:lnTo>
                  <a:pt x="264" y="801"/>
                </a:lnTo>
                <a:cubicBezTo>
                  <a:pt x="250" y="879"/>
                  <a:pt x="256" y="960"/>
                  <a:pt x="189" y="962"/>
                </a:cubicBezTo>
                <a:cubicBezTo>
                  <a:pt x="122" y="964"/>
                  <a:pt x="149" y="840"/>
                  <a:pt x="151" y="804"/>
                </a:cubicBezTo>
                <a:cubicBezTo>
                  <a:pt x="153" y="768"/>
                  <a:pt x="184" y="579"/>
                  <a:pt x="184" y="525"/>
                </a:cubicBezTo>
                <a:cubicBezTo>
                  <a:pt x="134" y="515"/>
                  <a:pt x="84" y="505"/>
                  <a:pt x="84" y="505"/>
                </a:cubicBezTo>
                <a:lnTo>
                  <a:pt x="170" y="118"/>
                </a:lnTo>
                <a:cubicBezTo>
                  <a:pt x="170" y="101"/>
                  <a:pt x="110" y="370"/>
                  <a:pt x="86" y="401"/>
                </a:cubicBezTo>
                <a:cubicBezTo>
                  <a:pt x="62" y="433"/>
                  <a:pt x="0" y="397"/>
                  <a:pt x="24" y="303"/>
                </a:cubicBezTo>
                <a:cubicBezTo>
                  <a:pt x="34" y="263"/>
                  <a:pt x="124" y="55"/>
                  <a:pt x="140" y="39"/>
                </a:cubicBezTo>
                <a:cubicBezTo>
                  <a:pt x="156" y="23"/>
                  <a:pt x="160" y="0"/>
                  <a:pt x="212" y="13"/>
                </a:cubicBezTo>
                <a:cubicBezTo>
                  <a:pt x="238" y="41"/>
                  <a:pt x="242" y="59"/>
                  <a:pt x="284" y="5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80">
            <a:noFill/>
          </a:ln>
          <a:effectLst>
            <a:outerShdw dist="71842" dir="18900000" algn="ctr" rotWithShape="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7"/>
          <p:cNvSpPr/>
          <p:nvPr/>
        </p:nvSpPr>
        <p:spPr>
          <a:xfrm>
            <a:off x="3858120" y="2071800"/>
            <a:ext cx="694800" cy="6199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9080">
            <a:noFill/>
          </a:ln>
          <a:effectLst>
            <a:outerShdw dist="71842" dir="18900000" algn="ctr" rotWithShape="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8"/>
          <p:cNvSpPr/>
          <p:nvPr/>
        </p:nvSpPr>
        <p:spPr>
          <a:xfrm>
            <a:off x="785880" y="3162240"/>
            <a:ext cx="1641600" cy="2108520"/>
          </a:xfrm>
          <a:custGeom>
            <a:avLst/>
            <a:gdLst/>
            <a:ahLst/>
            <a:cxnLst/>
            <a:rect l="l" t="t" r="r" b="b"/>
            <a:pathLst>
              <a:path w="590" h="971">
                <a:moveTo>
                  <a:pt x="284" y="59"/>
                </a:moveTo>
                <a:cubicBezTo>
                  <a:pt x="326" y="59"/>
                  <a:pt x="352" y="37"/>
                  <a:pt x="364" y="7"/>
                </a:cubicBezTo>
                <a:cubicBezTo>
                  <a:pt x="390" y="2"/>
                  <a:pt x="418" y="17"/>
                  <a:pt x="446" y="52"/>
                </a:cubicBezTo>
                <a:cubicBezTo>
                  <a:pt x="470" y="87"/>
                  <a:pt x="498" y="155"/>
                  <a:pt x="512" y="216"/>
                </a:cubicBezTo>
                <a:cubicBezTo>
                  <a:pt x="528" y="274"/>
                  <a:pt x="590" y="404"/>
                  <a:pt x="532" y="417"/>
                </a:cubicBezTo>
                <a:cubicBezTo>
                  <a:pt x="476" y="430"/>
                  <a:pt x="462" y="364"/>
                  <a:pt x="450" y="305"/>
                </a:cubicBezTo>
                <a:cubicBezTo>
                  <a:pt x="430" y="227"/>
                  <a:pt x="398" y="118"/>
                  <a:pt x="398" y="118"/>
                </a:cubicBezTo>
                <a:cubicBezTo>
                  <a:pt x="405" y="150"/>
                  <a:pt x="492" y="428"/>
                  <a:pt x="490" y="497"/>
                </a:cubicBezTo>
                <a:cubicBezTo>
                  <a:pt x="428" y="523"/>
                  <a:pt x="442" y="516"/>
                  <a:pt x="388" y="531"/>
                </a:cubicBezTo>
                <a:cubicBezTo>
                  <a:pt x="394" y="620"/>
                  <a:pt x="405" y="737"/>
                  <a:pt x="412" y="817"/>
                </a:cubicBezTo>
                <a:cubicBezTo>
                  <a:pt x="414" y="865"/>
                  <a:pt x="438" y="963"/>
                  <a:pt x="366" y="967"/>
                </a:cubicBezTo>
                <a:cubicBezTo>
                  <a:pt x="294" y="971"/>
                  <a:pt x="318" y="915"/>
                  <a:pt x="308" y="832"/>
                </a:cubicBezTo>
                <a:lnTo>
                  <a:pt x="290" y="549"/>
                </a:lnTo>
                <a:lnTo>
                  <a:pt x="264" y="801"/>
                </a:lnTo>
                <a:cubicBezTo>
                  <a:pt x="250" y="879"/>
                  <a:pt x="256" y="960"/>
                  <a:pt x="189" y="962"/>
                </a:cubicBezTo>
                <a:cubicBezTo>
                  <a:pt x="122" y="964"/>
                  <a:pt x="149" y="840"/>
                  <a:pt x="151" y="804"/>
                </a:cubicBezTo>
                <a:cubicBezTo>
                  <a:pt x="153" y="768"/>
                  <a:pt x="184" y="579"/>
                  <a:pt x="184" y="525"/>
                </a:cubicBezTo>
                <a:cubicBezTo>
                  <a:pt x="134" y="515"/>
                  <a:pt x="84" y="505"/>
                  <a:pt x="84" y="505"/>
                </a:cubicBezTo>
                <a:lnTo>
                  <a:pt x="170" y="118"/>
                </a:lnTo>
                <a:cubicBezTo>
                  <a:pt x="170" y="101"/>
                  <a:pt x="110" y="370"/>
                  <a:pt x="86" y="401"/>
                </a:cubicBezTo>
                <a:cubicBezTo>
                  <a:pt x="62" y="433"/>
                  <a:pt x="0" y="397"/>
                  <a:pt x="24" y="303"/>
                </a:cubicBezTo>
                <a:cubicBezTo>
                  <a:pt x="34" y="263"/>
                  <a:pt x="124" y="55"/>
                  <a:pt x="140" y="39"/>
                </a:cubicBezTo>
                <a:cubicBezTo>
                  <a:pt x="156" y="23"/>
                  <a:pt x="160" y="0"/>
                  <a:pt x="212" y="13"/>
                </a:cubicBezTo>
                <a:cubicBezTo>
                  <a:pt x="238" y="41"/>
                  <a:pt x="242" y="59"/>
                  <a:pt x="284" y="59"/>
                </a:cubicBezTo>
                <a:close/>
              </a:path>
            </a:pathLst>
          </a:custGeom>
          <a:solidFill>
            <a:schemeClr val="accent2"/>
          </a:solidFill>
          <a:ln w="19080">
            <a:noFill/>
          </a:ln>
          <a:effectLst>
            <a:outerShdw dist="71842" dir="18900000" algn="ctr" rotWithShape="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9"/>
          <p:cNvSpPr/>
          <p:nvPr/>
        </p:nvSpPr>
        <p:spPr>
          <a:xfrm>
            <a:off x="1273320" y="2714760"/>
            <a:ext cx="591840" cy="487440"/>
          </a:xfrm>
          <a:prstGeom prst="ellipse">
            <a:avLst/>
          </a:prstGeom>
          <a:solidFill>
            <a:schemeClr val="accent2"/>
          </a:solidFill>
          <a:ln w="19080">
            <a:noFill/>
          </a:ln>
          <a:effectLst>
            <a:outerShdw dist="71842" dir="18900000" algn="ctr" rotWithShape="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10"/>
          <p:cNvSpPr/>
          <p:nvPr/>
        </p:nvSpPr>
        <p:spPr>
          <a:xfrm>
            <a:off x="4789440" y="3662280"/>
            <a:ext cx="936720" cy="302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EFEFE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35%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11"/>
          <p:cNvSpPr/>
          <p:nvPr/>
        </p:nvSpPr>
        <p:spPr>
          <a:xfrm>
            <a:off x="3441600" y="5786280"/>
            <a:ext cx="2325960" cy="363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после 15-ти лет стажа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12"/>
          <p:cNvSpPr/>
          <p:nvPr/>
        </p:nvSpPr>
        <p:spPr>
          <a:xfrm>
            <a:off x="6156360" y="5929200"/>
            <a:ext cx="2325960" cy="363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после 20-ти лет стажа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13"/>
          <p:cNvSpPr/>
          <p:nvPr/>
        </p:nvSpPr>
        <p:spPr>
          <a:xfrm>
            <a:off x="798480" y="5572080"/>
            <a:ext cx="2325960" cy="363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после 10-ти лет стажа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14"/>
          <p:cNvSpPr/>
          <p:nvPr/>
        </p:nvSpPr>
        <p:spPr>
          <a:xfrm>
            <a:off x="3643200" y="3357720"/>
            <a:ext cx="1155960" cy="515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40%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15"/>
          <p:cNvSpPr/>
          <p:nvPr/>
        </p:nvSpPr>
        <p:spPr>
          <a:xfrm>
            <a:off x="1071720" y="3643200"/>
            <a:ext cx="1155960" cy="515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35%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357120" y="785880"/>
            <a:ext cx="8499600" cy="257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800" b="1" i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«Здоровье - не всё, но всё без здоровья - ничто».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3600" b="1" i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(Сократ)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3" name="Picture 5"/>
          <p:cNvPicPr/>
          <p:nvPr/>
        </p:nvPicPr>
        <p:blipFill>
          <a:blip r:embed="rId2" cstate="print"/>
          <a:stretch/>
        </p:blipFill>
        <p:spPr>
          <a:xfrm>
            <a:off x="428760" y="2786040"/>
            <a:ext cx="5713560" cy="37990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685800" y="152280"/>
            <a:ext cx="7556760" cy="159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САМЫЕ РАСПРОСТРАНЕННЫЕ ЗАБОЛЕВАНИЯ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>
              <a:lnSpc>
                <a:spcPct val="9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</a:t>
            </a:r>
            <a:r>
              <a:rPr lang="ru-RU" sz="24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Обработав статистические данные по заболеваемости педагогов, сотрудники института В. М. Бехтерева обнаружили ярко выраженные преобладающие заболевания: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0000"/>
              </a:lnSpc>
              <a:buClr>
                <a:srgbClr val="FF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сердечно-сосудистые;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0000"/>
              </a:lnSpc>
              <a:buClr>
                <a:srgbClr val="FF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желудочно-кишечные;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0000"/>
              </a:lnSpc>
              <a:buClr>
                <a:srgbClr val="FF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нарушения опорно-двигательного аппарата;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0000"/>
              </a:lnSpc>
              <a:buClr>
                <a:srgbClr val="FF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болезни крови;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0000"/>
              </a:lnSpc>
              <a:buClr>
                <a:srgbClr val="FF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нарушение функции щитовидной железы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36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Профессиональные заболевания педагогов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395640" y="105264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Психосоматические заболевания: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гипертоническая болезнь, ишемическая болезнь сердца, язвенная болезнь желудка и двенадцатиперстной кишки, неврозы, психастении;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Заболевания </a:t>
            </a:r>
            <a:r>
              <a:rPr lang="ru-RU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голосообразующего</a:t>
            </a: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аппарата: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ларингит, фарингит;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Утомление глаз, снижение остроты зрения, близорукость, синдром сухого глаза; 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Хроническая венозная недостаточность; 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Остеохондроз;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Синдром хронической усталости; 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Вирусные и простудные заболевания.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36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Профессиональные заболевания педагогов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395536" y="1556792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Болезни органов дыхания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– </a:t>
            </a:r>
            <a:r>
              <a:rPr lang="ru-RU" sz="2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26%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всех заболеваний учителей, болезни 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органов кровообращения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— </a:t>
            </a:r>
            <a:r>
              <a:rPr lang="ru-RU" sz="2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18%,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б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олезни органов пищеварения — </a:t>
            </a:r>
            <a:r>
              <a:rPr lang="ru-RU" sz="2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15%, 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болезни нервной системы и органов чувств — </a:t>
            </a:r>
            <a:r>
              <a:rPr lang="ru-RU" sz="2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12%, 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инфекционные и паразитарные заболевания — </a:t>
            </a:r>
            <a:r>
              <a:rPr lang="ru-RU" sz="2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12%.</a:t>
            </a:r>
            <a:endParaRPr lang="ru-RU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 педагогов со стажем </a:t>
            </a:r>
            <a:r>
              <a:rPr lang="ru-RU" sz="2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менее 5 лет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чаще всего отмечают ОРВИ, нейроциркуляторную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дистонию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подъемы артериального давления; </a:t>
            </a:r>
            <a:endParaRPr lang="ru-RU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 педагогов со стажем </a:t>
            </a:r>
            <a:r>
              <a:rPr lang="ru-RU" sz="2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10‒15 лет</a:t>
            </a:r>
            <a:r>
              <a:rPr lang="ru-RU" sz="20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диагностируют гипертонию, язву желудка и двенадцатиперстной кишки, стенокардию, неврозы.</a:t>
            </a:r>
            <a:endParaRPr lang="ru-RU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К развитию заболеваний приводят повышенные нагрузки на опорно-двигательный аппарат, органы зрения, слуха и речи. К факторам риска относят также ненормированный рабочий день, постоянное эмоциональное напряжение и многозадачность.</a:t>
            </a:r>
            <a:endParaRPr lang="ru-RU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</a:pPr>
            <a:endParaRPr lang="ru-RU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323640" y="260640"/>
            <a:ext cx="8351640" cy="38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 статистике, </a:t>
            </a:r>
            <a:r>
              <a:rPr lang="ru-RU" sz="20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зимой и весной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количество обращений педагогов к врачам увеличивается, летом и в начале осени педагоги болеют реже.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Для </a:t>
            </a:r>
            <a:r>
              <a:rPr lang="ru-RU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85 %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женщин-педагогов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их деятельность является фактором, отрицательно влияющим на </a:t>
            </a:r>
            <a:r>
              <a:rPr lang="ru-RU" sz="20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семейные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отношения, вследствие чего </a:t>
            </a:r>
            <a:r>
              <a:rPr lang="ru-RU" sz="2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1/3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педагогов имеет </a:t>
            </a:r>
            <a:r>
              <a:rPr lang="ru-RU" sz="20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заболевания нервной системы.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 пределах функциональной нормы находятся только </a:t>
            </a:r>
            <a:r>
              <a:rPr lang="ru-RU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10,4 %</a:t>
            </a:r>
            <a:r>
              <a:rPr lang="ru-RU" sz="20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учителей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а у </a:t>
            </a:r>
            <a:r>
              <a:rPr lang="ru-RU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2,9 %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здоровье характеризуется сниженными и резко сниженными адаптационными возможностями организма.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Уже среди молодых педагогов большой процент больных с хроническими заболеваниями, причем ведущей является </a:t>
            </a:r>
            <a:r>
              <a:rPr lang="ru-RU" sz="20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сердечно-сосудистая патология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лишь </a:t>
            </a:r>
            <a:r>
              <a:rPr lang="ru-RU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9 %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учителей чувствуют себя достаточно здоровыми.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2" name="Picture 4"/>
          <p:cNvPicPr/>
          <p:nvPr/>
        </p:nvPicPr>
        <p:blipFill>
          <a:blip r:embed="rId2" cstate="print"/>
          <a:stretch/>
        </p:blipFill>
        <p:spPr>
          <a:xfrm>
            <a:off x="2627640" y="4293000"/>
            <a:ext cx="3670560" cy="18702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179280" y="274320"/>
            <a:ext cx="8785440" cy="1143000"/>
          </a:xfrm>
          <a:prstGeom prst="rect">
            <a:avLst/>
          </a:prstGeom>
          <a:solidFill>
            <a:srgbClr val="FFF4CA"/>
          </a:solidFill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ФАКТОРЫ, ВЛИЯЮЩИЕ НА СОСТОЯНИЕ ЗДОРОВЬЯ НАСЕЛЕНИЯ СТРАНЫ</a:t>
            </a:r>
            <a:endParaRPr lang="ru-RU" sz="3600" b="0" strike="noStrike" spc="-1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 Black"/>
            </a:endParaRPr>
          </a:p>
        </p:txBody>
      </p:sp>
      <p:sp>
        <p:nvSpPr>
          <p:cNvPr id="274" name="TextShape 2"/>
          <p:cNvSpPr txBox="1"/>
          <p:nvPr/>
        </p:nvSpPr>
        <p:spPr>
          <a:xfrm>
            <a:off x="457200" y="1600200"/>
            <a:ext cx="4038480" cy="4495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609480" indent="-609480">
              <a:lnSpc>
                <a:spcPct val="100000"/>
              </a:lnSpc>
            </a:pPr>
            <a:endParaRPr lang="ru-RU" sz="20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>
              <a:lnSpc>
                <a:spcPct val="100000"/>
              </a:lnSpc>
            </a:pPr>
            <a:endParaRPr lang="ru-RU" sz="20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09680" lvl="4" indent="-868320">
              <a:lnSpc>
                <a:spcPct val="100000"/>
              </a:lnSpc>
              <a:buClr>
                <a:srgbClr val="FFFFFF"/>
              </a:buClr>
              <a:buFont typeface="XeniaC"/>
              <a:buChar char="•"/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TextShape 3"/>
          <p:cNvSpPr txBox="1"/>
          <p:nvPr/>
        </p:nvSpPr>
        <p:spPr>
          <a:xfrm>
            <a:off x="250920" y="1600200"/>
            <a:ext cx="8642160" cy="4495680"/>
          </a:xfrm>
          <a:prstGeom prst="rect">
            <a:avLst/>
          </a:prstGeom>
          <a:blipFill>
            <a:blip r:embed="rId3" cstate="print"/>
            <a:tile/>
          </a:blipFill>
          <a:ln>
            <a:noFill/>
          </a:ln>
        </p:spPr>
        <p:txBody>
          <a:bodyPr/>
          <a:lstStyle/>
          <a:p>
            <a:pPr>
              <a:buClr>
                <a:srgbClr val="0033CC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50-55% </a:t>
            </a: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условия и образ жизни</a:t>
            </a:r>
            <a:endParaRPr lang="ru-RU" sz="20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20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33CC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20-25% </a:t>
            </a: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состояние окружающей среды</a:t>
            </a:r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lang="ru-RU" sz="20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20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33CC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15-20% </a:t>
            </a: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наследственные факторы</a:t>
            </a:r>
            <a:endParaRPr lang="ru-RU" sz="20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20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33CC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10-15% </a:t>
            </a: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деятельность учреждений </a:t>
            </a:r>
            <a:endParaRPr lang="ru-RU" sz="20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8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            </a:t>
            </a: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здравоохранения</a:t>
            </a:r>
            <a:endParaRPr lang="ru-RU" sz="20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467640" y="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Факторы,  влияющие на здоровье учителей</a:t>
            </a: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467640" y="836640"/>
            <a:ext cx="8228160" cy="521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повышенная нагрузка на зрительный, слуховой и голосовой аппараты;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отсутствие эмоциональной разрядки;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большое количество контактов во время рабочего дня;                             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отсутствие средств на отдых и неумение отдыхать;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85% </a:t>
            </a: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учителей идут на прием к врачу тогда, когда на работу идти не могут.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395280" y="115920"/>
            <a:ext cx="7847280" cy="159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Психические  причины разрушения здоровья педагога 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неумение противостоять стрессам;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отсутствие навыка управления своими эмоциями;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частое превышение своих психических возможностей;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неумение вырастить в  себе и освоить эмоции радости, создать установку на радость от существования вообще, а не от полученной зарплаты;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неспособность смеяться  над жизненными неудачами.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Причинами заболеваний являются: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09480" indent="-6080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отсутствие стабильного режима труда и отдыха;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0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снижение двигательной активности;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0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эмоциональная  перенапряженность;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0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большая учебная нагрузка как результат низкой почасовой оплаты;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0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отсутствие системы психопрофилактических мероприятий, комнат психологической разгрузки;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0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использование авторитарного стиля руководства.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701640" y="1484280"/>
            <a:ext cx="7770960" cy="136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ПУТИ УКРЕПЛЕНИЯ ПРОФЕССИОНАЛЬНОГО ЗДОРОВЬЯ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3" name="Picture 5"/>
          <p:cNvPicPr/>
          <p:nvPr/>
        </p:nvPicPr>
        <p:blipFill>
          <a:blip r:embed="rId2" cstate="print"/>
          <a:stretch/>
        </p:blipFill>
        <p:spPr>
          <a:xfrm>
            <a:off x="2627640" y="3429000"/>
            <a:ext cx="3902760" cy="2590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9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Путь к здоровью у каждого свой.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Образ жизни должен быть: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179640" y="1556640"/>
            <a:ext cx="8962920" cy="40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возрастным,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энергетически обеспеченным, укрепляющим, ритмичным,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аскетичным (подавление чувственных желаний),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эстетичным (фигура, одежда, лицо),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нравственным и волевым.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8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6" name="Picture 4"/>
          <p:cNvPicPr/>
          <p:nvPr/>
        </p:nvPicPr>
        <p:blipFill>
          <a:blip r:embed="rId2" cstate="print"/>
          <a:stretch/>
        </p:blipFill>
        <p:spPr>
          <a:xfrm>
            <a:off x="2483640" y="3789000"/>
            <a:ext cx="4102920" cy="27432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684360" y="115920"/>
            <a:ext cx="6869160" cy="159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ЧТО ТАКОЕ ЗДОРОВЬЕ?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>
              <a:lnSpc>
                <a:spcPct val="9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«Здоровье  является высшей ценностью общества,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чем выше ценится здоровье человека в коллективном сознании общества, тем выше ресурс и потенциал развития самого общества».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Еще в 19 веке немецкий ученый Артур Шопенгауэр говорил: </a:t>
            </a: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«Вообще 9/10 нашего счастья основано на здоровье. При нем все становится источником наслаждения, тогда как без него решительно никакое внешнее благо не может доставить удовольствия…»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457200" y="1600200"/>
            <a:ext cx="4037040" cy="449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09480" indent="-60804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04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04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1979640" y="1989000"/>
            <a:ext cx="5399280" cy="345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lnTo>
                  <a:pt x="5400" y="5400"/>
                </a:lnTo>
                <a:close/>
              </a:path>
            </a:pathLst>
          </a:cu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Пути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укрепления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профессионального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здоровья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971640" y="333360"/>
            <a:ext cx="3383280" cy="646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Режим труда и отдыха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CustomShape 4"/>
          <p:cNvSpPr/>
          <p:nvPr/>
        </p:nvSpPr>
        <p:spPr>
          <a:xfrm>
            <a:off x="250920" y="1341360"/>
            <a:ext cx="3743640" cy="646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Преодоление информационных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перегрузок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5"/>
          <p:cNvSpPr/>
          <p:nvPr/>
        </p:nvSpPr>
        <p:spPr>
          <a:xfrm>
            <a:off x="5076720" y="1341360"/>
            <a:ext cx="3743640" cy="646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Гармонизация личности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6"/>
          <p:cNvSpPr/>
          <p:nvPr/>
        </p:nvSpPr>
        <p:spPr>
          <a:xfrm>
            <a:off x="179280" y="4797360"/>
            <a:ext cx="3743640" cy="646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Нейтрализация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эмоционального дискомфорта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CustomShape 7"/>
          <p:cNvSpPr/>
          <p:nvPr/>
        </p:nvSpPr>
        <p:spPr>
          <a:xfrm>
            <a:off x="4643280" y="333360"/>
            <a:ext cx="3383280" cy="646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Особенности питания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8"/>
          <p:cNvSpPr/>
          <p:nvPr/>
        </p:nvSpPr>
        <p:spPr>
          <a:xfrm>
            <a:off x="71280" y="2421000"/>
            <a:ext cx="3130560" cy="646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Физические упражнения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9"/>
          <p:cNvSpPr/>
          <p:nvPr/>
        </p:nvSpPr>
        <p:spPr>
          <a:xfrm>
            <a:off x="5398920" y="4797360"/>
            <a:ext cx="3743640" cy="646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Использование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природных препаратов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10"/>
          <p:cNvSpPr/>
          <p:nvPr/>
        </p:nvSpPr>
        <p:spPr>
          <a:xfrm>
            <a:off x="6084720" y="2349360"/>
            <a:ext cx="3057840" cy="646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Нормализация сна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11"/>
          <p:cNvSpPr/>
          <p:nvPr/>
        </p:nvSpPr>
        <p:spPr>
          <a:xfrm>
            <a:off x="2771640" y="5877000"/>
            <a:ext cx="3814920" cy="646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Психофизическая регуляция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1619280" y="274680"/>
            <a:ext cx="7344000" cy="120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0" y="0"/>
            <a:ext cx="9142560" cy="64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Основные направления сохранения и развития профессионального здоровья педагогов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Использование новейших достижений в области науки, способствующих поддержанию и укреплению здоровья педагога.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Стимулирование ведения здорового образа жизни.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Уменьшение негативного влияния стресса.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Активные занятия физической культурой и спортом.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Использование музыкального фона в рабочих помещениях.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Организация питания.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Организация отдыха.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Решение проблем, связанных с семьями педагогов.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Рациональная организация труда на рабочем месте.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Налаженный вокруг работы быт педагогов.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Внутришкольные ритуалы и корпоративные мероприятия.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Стимулирование педагогов к нахождению и использованию собственных приемов эмоциональной разгрузки.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 rot="10800000">
            <a:off x="33620760" y="6480360"/>
            <a:ext cx="8290080" cy="6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1" name="Picture 4"/>
          <p:cNvPicPr/>
          <p:nvPr/>
        </p:nvPicPr>
        <p:blipFill>
          <a:blip r:embed="rId2" cstate="print"/>
          <a:stretch/>
        </p:blipFill>
        <p:spPr>
          <a:xfrm>
            <a:off x="755640" y="3213000"/>
            <a:ext cx="3994200" cy="3414960"/>
          </a:xfrm>
          <a:prstGeom prst="rect">
            <a:avLst/>
          </a:prstGeom>
          <a:ln>
            <a:noFill/>
          </a:ln>
        </p:spPr>
      </p:pic>
      <p:sp>
        <p:nvSpPr>
          <p:cNvPr id="302" name="CustomShape 2"/>
          <p:cNvSpPr/>
          <p:nvPr/>
        </p:nvSpPr>
        <p:spPr>
          <a:xfrm>
            <a:off x="1332000" y="1457640"/>
            <a:ext cx="6910560" cy="1308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4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КАК СОХРАНИТЬ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000" b="1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ЗДОРОВЬЕ УЧИТЕЛЯ 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Для сохранения и поддержки здоровья педагога  необходимо применять: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611640" y="1484640"/>
            <a:ext cx="7694640" cy="469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>
              <a:lnSpc>
                <a:spcPct val="8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</a:t>
            </a:r>
            <a:r>
              <a:rPr lang="ru-RU" sz="28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лечебно-оздоровительные упражнения: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упражнения для позвоночника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упражнения для осанки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упражнения для шейного отдела позвоночника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8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</a:t>
            </a:r>
            <a:r>
              <a:rPr lang="ru-RU" sz="28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следить за своим физическим здоровьем: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полноценное питание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достаточный сон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соблюдение правил личной гигиены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режим труда и отдыха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занятия спортом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684360" y="1125360"/>
            <a:ext cx="8228160" cy="50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</a:t>
            </a:r>
            <a:r>
              <a:rPr lang="ru-RU" sz="32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соблюдать психоэмоциональное равновесие: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позитивное мышление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оптимизм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управление эмоциями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доброжелательное отношение к людям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любовь к себе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971640" y="260640"/>
            <a:ext cx="6869160" cy="104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Наши рекомендации: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395280" y="1268280"/>
            <a:ext cx="8228160" cy="489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Начинайте каждый день с чувством радости.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Поддерживайте это состояние в течение дня.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Прежде чем дать волю гневу, сосчитайте до десяти.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Ощущайте себя хозяином и властелином своей судьбы.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Относитесь к людям так, как вы хотели бы чтобы люди относились к вам.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Питайтесь регулярно и разнообразно.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Исключайте жареную, жирную пищу,                                        алкоголь.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827640" y="980640"/>
            <a:ext cx="7832880" cy="529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  Увеличьте потребление овощей, фруктов, рыбы, мяса, молочных продуктов.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  Не переедайте на ночь.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  Спите не менее 8-ми часов в сутки.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   Занимайтесь физическими упражнениями.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   Старайтесь больше бывать на свежем воздухе.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   Любите свою душу и тело.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   Старайтесь окружить их комфортом.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2361960" y="260640"/>
            <a:ext cx="452952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Наши рекомендации: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684360" y="277920"/>
            <a:ext cx="8001000" cy="77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Наши рекомендации: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2"/>
          <p:cNvSpPr/>
          <p:nvPr/>
        </p:nvSpPr>
        <p:spPr>
          <a:xfrm>
            <a:off x="395640" y="1052640"/>
            <a:ext cx="8228160" cy="525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1.	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Развивай в себе настрой, полный любви к делу, которым ты занимаешься, не забывая о том, что это выбор!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2.	К испытаниям готовься мысленно и физически. Умей быть здоровым душой и телом. Не умеешь – учись!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3.	Получай удовольствие от предстоящего испытания тебя в новом статусе.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4.	Будь всегда позитивно настроен. Не бойся ставить перед собой сложные задачи. Стресс – следствие неуверенности, поэтому верь и доверяй себе.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5.	В любой ситуации нужно растворяться в том что ты делаешь в данный момент. Не живи в прошлом и не проживай будущее сегодня – это равносильно поражению. Будь в настоящем!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6.	Мысль материальна. Контролируй свои мысли. Если твой ум спокоен, то и тело не будет зажато.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7.	Если не можешь изменить ситуацию, то измени отношение к ней.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8.	Сосредотачивайся на том, что тебе дано контролировать, и отключись от того, что выше твоих возможностей.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3" name="Google Shape;194;p29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2560" cy="685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1619280" y="274680"/>
            <a:ext cx="7345080" cy="1209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CustomShape 2"/>
          <p:cNvSpPr/>
          <p:nvPr/>
        </p:nvSpPr>
        <p:spPr>
          <a:xfrm>
            <a:off x="179280" y="189000"/>
            <a:ext cx="8785080" cy="586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</a:t>
            </a:r>
            <a:r>
              <a:rPr lang="ru-RU" sz="4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Дыхание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CustomShape 3"/>
          <p:cNvSpPr/>
          <p:nvPr/>
        </p:nvSpPr>
        <p:spPr>
          <a:xfrm>
            <a:off x="311040" y="976680"/>
            <a:ext cx="8653320" cy="691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marL="457200" indent="-456840">
              <a:lnSpc>
                <a:spcPct val="100000"/>
              </a:lnSpc>
              <a:buClr>
                <a:srgbClr val="3333FF"/>
              </a:buClr>
              <a:buFont typeface="Wingdings" charset="2"/>
              <a:buChar char=""/>
            </a:pPr>
            <a:r>
              <a:rPr lang="ru-RU" sz="44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Успокаивающее дыхание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400">
              <a:lnSpc>
                <a:spcPct val="100000"/>
              </a:lnSpc>
            </a:pPr>
            <a:r>
              <a:rPr lang="ru-RU" sz="4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1 вдох – 1 пауза – 4 выдох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3333FF"/>
              </a:buClr>
              <a:buFont typeface="Wingdings" charset="2"/>
              <a:buChar char=""/>
            </a:pPr>
            <a:r>
              <a:rPr lang="ru-RU" sz="44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Зевок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3333FF"/>
              </a:buClr>
              <a:buFont typeface="Wingdings" charset="2"/>
              <a:buChar char=""/>
            </a:pPr>
            <a:r>
              <a:rPr lang="ru-RU" sz="44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Задержка дыхания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3333FF"/>
              </a:buClr>
              <a:buFont typeface="Wingdings" charset="2"/>
              <a:buChar char=""/>
            </a:pPr>
            <a:r>
              <a:rPr lang="ru-RU" sz="44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«33 Егорки»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179280" y="1197000"/>
            <a:ext cx="8748720" cy="547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>
              <a:lnSpc>
                <a:spcPct val="100000"/>
              </a:lnSpc>
            </a:pPr>
            <a:r>
              <a:rPr lang="ru-RU" sz="3200" b="1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Здоровье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является состоянием полного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</a:pPr>
            <a:r>
              <a:rPr lang="ru-RU" sz="32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физического,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</a:pPr>
            <a:r>
              <a:rPr lang="ru-RU" sz="32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 </a:t>
            </a:r>
            <a:r>
              <a:rPr lang="ru-RU" sz="32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душевного</a:t>
            </a:r>
            <a:r>
              <a:rPr lang="ru-RU" sz="32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                  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</a:pPr>
            <a:r>
              <a:rPr lang="ru-RU" sz="32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       </a:t>
            </a:r>
            <a:r>
              <a:rPr lang="ru-RU" sz="32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социального благополучия</a:t>
            </a:r>
            <a:r>
              <a:rPr lang="ru-RU" sz="32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 не только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</a:pPr>
            <a:r>
              <a:rPr lang="ru-RU" sz="2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отсутствием  болезней  и  физических                  														дефектов.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539640" y="285840"/>
            <a:ext cx="8388360" cy="98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Всемирная Организация Здоровья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80-е годы XX в.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8" name="Picture 5"/>
          <p:cNvPicPr/>
          <p:nvPr/>
        </p:nvPicPr>
        <p:blipFill>
          <a:blip r:embed="rId3" cstate="print"/>
          <a:stretch/>
        </p:blipFill>
        <p:spPr>
          <a:xfrm>
            <a:off x="6500880" y="1413000"/>
            <a:ext cx="2292480" cy="2159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1619280" y="274680"/>
            <a:ext cx="7345080" cy="1209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179280" y="115920"/>
            <a:ext cx="8785080" cy="586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</a:t>
            </a:r>
            <a:r>
              <a:rPr lang="ru-RU" sz="4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Аффирмации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3"/>
          <p:cNvSpPr/>
          <p:nvPr/>
        </p:nvSpPr>
        <p:spPr>
          <a:xfrm>
            <a:off x="311040" y="1127160"/>
            <a:ext cx="8653320" cy="82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формулы самовнушения, которые помогают настроить свое сознание на позитивную волну 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0" name="Рисунок 319"/>
          <p:cNvPicPr/>
          <p:nvPr/>
        </p:nvPicPr>
        <p:blipFill>
          <a:blip r:embed="rId4" cstate="print"/>
          <a:stretch/>
        </p:blipFill>
        <p:spPr>
          <a:xfrm>
            <a:off x="1238400" y="1989000"/>
            <a:ext cx="6666840" cy="4647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457200" y="1989000"/>
            <a:ext cx="8229240" cy="57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4E2C0E"/>
                </a:solidFill>
                <a:uFill>
                  <a:solidFill>
                    <a:srgbClr val="FFFFFF"/>
                  </a:solidFill>
                </a:uFill>
                <a:latin typeface="AG_Futura"/>
                <a:ea typeface="DejaVu Sans"/>
              </a:rPr>
              <a:t>ОФИСНАЯ ЙОГА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2" name="Рисунок 321"/>
          <p:cNvPicPr/>
          <p:nvPr/>
        </p:nvPicPr>
        <p:blipFill>
          <a:blip r:embed="rId4" cstate="print"/>
          <a:stretch/>
        </p:blipFill>
        <p:spPr>
          <a:xfrm>
            <a:off x="1835280" y="2637000"/>
            <a:ext cx="5625720" cy="396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611280" y="404640"/>
            <a:ext cx="7992720" cy="532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Разминка перед работой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Пальцы на плечи.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Локти в стороны.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Руки над головой.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10 кругов кистями.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Рука согнута в локте.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Руки в замок за спиной.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Руками за запястья.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Поясница.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Щиколотки.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Растяжка спины.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611280" y="1125360"/>
            <a:ext cx="7992720" cy="460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457200" indent="-456840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32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Разминка перед работой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32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Разминка в течение рабочего дня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32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Техники снятия усталости на рабочем месте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32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Комплекс для борьбы со стрессом на рабочем месте – 10 упражнений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32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Оздоровительные практики: упражнения для глаз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684360" y="336600"/>
            <a:ext cx="7992720" cy="532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Разминка в течение рабочего дня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6" name="Рисунок 325"/>
          <p:cNvPicPr/>
          <p:nvPr/>
        </p:nvPicPr>
        <p:blipFill>
          <a:blip r:embed="rId4" cstate="print"/>
          <a:stretch/>
        </p:blipFill>
        <p:spPr>
          <a:xfrm>
            <a:off x="58680" y="977760"/>
            <a:ext cx="1417320" cy="1876320"/>
          </a:xfrm>
          <a:prstGeom prst="rect">
            <a:avLst/>
          </a:prstGeom>
          <a:ln>
            <a:noFill/>
          </a:ln>
        </p:spPr>
      </p:pic>
      <p:pic>
        <p:nvPicPr>
          <p:cNvPr id="327" name="Рисунок 326"/>
          <p:cNvPicPr/>
          <p:nvPr/>
        </p:nvPicPr>
        <p:blipFill>
          <a:blip r:embed="rId5" cstate="print"/>
          <a:stretch/>
        </p:blipFill>
        <p:spPr>
          <a:xfrm>
            <a:off x="1547640" y="1660680"/>
            <a:ext cx="1828440" cy="1371240"/>
          </a:xfrm>
          <a:prstGeom prst="rect">
            <a:avLst/>
          </a:prstGeom>
          <a:ln>
            <a:noFill/>
          </a:ln>
        </p:spPr>
      </p:pic>
      <p:pic>
        <p:nvPicPr>
          <p:cNvPr id="328" name="Рисунок 327"/>
          <p:cNvPicPr/>
          <p:nvPr/>
        </p:nvPicPr>
        <p:blipFill>
          <a:blip r:embed="rId6" cstate="print"/>
          <a:stretch/>
        </p:blipFill>
        <p:spPr>
          <a:xfrm>
            <a:off x="3408480" y="2085840"/>
            <a:ext cx="1591920" cy="1198440"/>
          </a:xfrm>
          <a:prstGeom prst="rect">
            <a:avLst/>
          </a:prstGeom>
          <a:ln>
            <a:noFill/>
          </a:ln>
        </p:spPr>
      </p:pic>
      <p:pic>
        <p:nvPicPr>
          <p:cNvPr id="329" name="Рисунок 328"/>
          <p:cNvPicPr/>
          <p:nvPr/>
        </p:nvPicPr>
        <p:blipFill>
          <a:blip r:embed="rId7" cstate="print"/>
          <a:stretch/>
        </p:blipFill>
        <p:spPr>
          <a:xfrm>
            <a:off x="5049720" y="2421000"/>
            <a:ext cx="1466640" cy="1955520"/>
          </a:xfrm>
          <a:prstGeom prst="rect">
            <a:avLst/>
          </a:prstGeom>
          <a:ln>
            <a:noFill/>
          </a:ln>
        </p:spPr>
      </p:pic>
      <p:pic>
        <p:nvPicPr>
          <p:cNvPr id="330" name="Рисунок 329"/>
          <p:cNvPicPr/>
          <p:nvPr/>
        </p:nvPicPr>
        <p:blipFill>
          <a:blip r:embed="rId8" cstate="print"/>
          <a:stretch/>
        </p:blipFill>
        <p:spPr>
          <a:xfrm>
            <a:off x="6588000" y="2781360"/>
            <a:ext cx="1417320" cy="1891800"/>
          </a:xfrm>
          <a:prstGeom prst="rect">
            <a:avLst/>
          </a:prstGeom>
          <a:ln>
            <a:noFill/>
          </a:ln>
        </p:spPr>
      </p:pic>
      <p:pic>
        <p:nvPicPr>
          <p:cNvPr id="331" name="Рисунок 330"/>
          <p:cNvPicPr/>
          <p:nvPr/>
        </p:nvPicPr>
        <p:blipFill>
          <a:blip r:embed="rId9" cstate="print"/>
          <a:stretch/>
        </p:blipFill>
        <p:spPr>
          <a:xfrm>
            <a:off x="7615080" y="4713120"/>
            <a:ext cx="1528560" cy="204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1619280" y="274680"/>
            <a:ext cx="7345080" cy="1209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250920" y="115920"/>
            <a:ext cx="8784720" cy="151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</a:t>
            </a:r>
            <a:r>
              <a:rPr lang="ru-RU" sz="4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Массаж и самомассаж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4" name="Рисунок 333"/>
          <p:cNvPicPr/>
          <p:nvPr/>
        </p:nvPicPr>
        <p:blipFill>
          <a:blip r:embed="rId4" cstate="print"/>
          <a:stretch/>
        </p:blipFill>
        <p:spPr>
          <a:xfrm>
            <a:off x="395280" y="2421000"/>
            <a:ext cx="3025440" cy="2260080"/>
          </a:xfrm>
          <a:prstGeom prst="rect">
            <a:avLst/>
          </a:prstGeom>
          <a:ln>
            <a:noFill/>
          </a:ln>
        </p:spPr>
      </p:pic>
      <p:pic>
        <p:nvPicPr>
          <p:cNvPr id="335" name="Рисунок 334"/>
          <p:cNvPicPr/>
          <p:nvPr/>
        </p:nvPicPr>
        <p:blipFill>
          <a:blip r:embed="rId5" cstate="print"/>
          <a:stretch/>
        </p:blipFill>
        <p:spPr>
          <a:xfrm>
            <a:off x="3564000" y="1052640"/>
            <a:ext cx="2952360" cy="2218680"/>
          </a:xfrm>
          <a:prstGeom prst="rect">
            <a:avLst/>
          </a:prstGeom>
          <a:ln>
            <a:noFill/>
          </a:ln>
        </p:spPr>
      </p:pic>
      <p:pic>
        <p:nvPicPr>
          <p:cNvPr id="336" name="Рисунок 335"/>
          <p:cNvPicPr/>
          <p:nvPr/>
        </p:nvPicPr>
        <p:blipFill>
          <a:blip r:embed="rId6" cstate="print"/>
          <a:stretch/>
        </p:blipFill>
        <p:spPr>
          <a:xfrm>
            <a:off x="6541920" y="2378160"/>
            <a:ext cx="2408040" cy="1787040"/>
          </a:xfrm>
          <a:prstGeom prst="rect">
            <a:avLst/>
          </a:prstGeom>
          <a:ln>
            <a:noFill/>
          </a:ln>
        </p:spPr>
      </p:pic>
      <p:pic>
        <p:nvPicPr>
          <p:cNvPr id="337" name="Рисунок 336"/>
          <p:cNvPicPr/>
          <p:nvPr/>
        </p:nvPicPr>
        <p:blipFill>
          <a:blip r:embed="rId7" cstate="print"/>
          <a:stretch/>
        </p:blipFill>
        <p:spPr>
          <a:xfrm>
            <a:off x="3532320" y="3598920"/>
            <a:ext cx="2910960" cy="216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611280" y="404640"/>
            <a:ext cx="7992720" cy="532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Самомассаж при стрессе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9" name="Рисунок 338"/>
          <p:cNvPicPr/>
          <p:nvPr/>
        </p:nvPicPr>
        <p:blipFill>
          <a:blip r:embed="rId4" cstate="print"/>
          <a:stretch/>
        </p:blipFill>
        <p:spPr>
          <a:xfrm>
            <a:off x="179280" y="5373720"/>
            <a:ext cx="1591920" cy="1198080"/>
          </a:xfrm>
          <a:prstGeom prst="rect">
            <a:avLst/>
          </a:prstGeom>
          <a:ln>
            <a:noFill/>
          </a:ln>
        </p:spPr>
      </p:pic>
      <p:pic>
        <p:nvPicPr>
          <p:cNvPr id="340" name="Рисунок 339"/>
          <p:cNvPicPr/>
          <p:nvPr/>
        </p:nvPicPr>
        <p:blipFill>
          <a:blip r:embed="rId5" cstate="print"/>
          <a:stretch/>
        </p:blipFill>
        <p:spPr>
          <a:xfrm>
            <a:off x="1979640" y="4587840"/>
            <a:ext cx="1703160" cy="1292040"/>
          </a:xfrm>
          <a:prstGeom prst="rect">
            <a:avLst/>
          </a:prstGeom>
          <a:ln>
            <a:noFill/>
          </a:ln>
        </p:spPr>
      </p:pic>
      <p:pic>
        <p:nvPicPr>
          <p:cNvPr id="341" name="Рисунок 340"/>
          <p:cNvPicPr/>
          <p:nvPr/>
        </p:nvPicPr>
        <p:blipFill>
          <a:blip r:embed="rId6" cstate="print"/>
          <a:stretch/>
        </p:blipFill>
        <p:spPr>
          <a:xfrm>
            <a:off x="3924360" y="3416400"/>
            <a:ext cx="1528200" cy="1150560"/>
          </a:xfrm>
          <a:prstGeom prst="rect">
            <a:avLst/>
          </a:prstGeom>
          <a:ln>
            <a:noFill/>
          </a:ln>
        </p:spPr>
      </p:pic>
      <p:pic>
        <p:nvPicPr>
          <p:cNvPr id="342" name="Рисунок 341"/>
          <p:cNvPicPr/>
          <p:nvPr/>
        </p:nvPicPr>
        <p:blipFill>
          <a:blip r:embed="rId7" cstate="print"/>
          <a:stretch/>
        </p:blipFill>
        <p:spPr>
          <a:xfrm>
            <a:off x="5580000" y="2382840"/>
            <a:ext cx="1828440" cy="1371240"/>
          </a:xfrm>
          <a:prstGeom prst="rect">
            <a:avLst/>
          </a:prstGeom>
          <a:ln>
            <a:noFill/>
          </a:ln>
        </p:spPr>
      </p:pic>
      <p:pic>
        <p:nvPicPr>
          <p:cNvPr id="343" name="Рисунок 342"/>
          <p:cNvPicPr/>
          <p:nvPr/>
        </p:nvPicPr>
        <p:blipFill>
          <a:blip r:embed="rId8" cstate="print"/>
          <a:stretch/>
        </p:blipFill>
        <p:spPr>
          <a:xfrm>
            <a:off x="7164360" y="981000"/>
            <a:ext cx="1749240" cy="1292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467640" y="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Советы  психологов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2"/>
          <p:cNvSpPr/>
          <p:nvPr/>
        </p:nvSpPr>
        <p:spPr>
          <a:xfrm>
            <a:off x="467640" y="119664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смотреть на вещи оптимистично;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находить время, чтобы побыть с собой;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не позволять окружающим требовать от вас слишком много;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не стараться делать вид, что вам нравится то, что вам на самом деле неприятно;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не оказывать слишком большое давление на своих учеников;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стараться реже говорить: «Я этого не могу сделать»;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использовать возможность выступить с речью.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0" y="260280"/>
            <a:ext cx="91425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Советы  психологов: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CustomShape 2"/>
          <p:cNvSpPr/>
          <p:nvPr/>
        </p:nvSpPr>
        <p:spPr>
          <a:xfrm>
            <a:off x="324000" y="1557360"/>
            <a:ext cx="8361360" cy="48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33520" indent="-532080"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</a:t>
            </a:r>
            <a:r>
              <a:rPr lang="ru-RU" sz="28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Улучшайте внешний вид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33520" indent="-532080"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(хорошая прическа, аккуратный костюм).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33520" indent="-532080" algn="just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Если Вы будете выглядеть лучше, то это может заставить Вас и чувствовать себя лучше.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8" name="Picture 5"/>
          <p:cNvPicPr/>
          <p:nvPr/>
        </p:nvPicPr>
        <p:blipFill>
          <a:blip r:embed="rId3" cstate="print"/>
          <a:stretch/>
        </p:blipFill>
        <p:spPr>
          <a:xfrm>
            <a:off x="2915640" y="3573000"/>
            <a:ext cx="2518920" cy="26406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50" name="Содержимое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2560" cy="6856560"/>
          </a:xfrm>
          <a:prstGeom prst="rect">
            <a:avLst/>
          </a:prstGeom>
          <a:ln>
            <a:noFill/>
          </a:ln>
        </p:spPr>
      </p:pic>
      <p:sp>
        <p:nvSpPr>
          <p:cNvPr id="351" name="CustomShape 2"/>
          <p:cNvSpPr/>
          <p:nvPr/>
        </p:nvSpPr>
        <p:spPr>
          <a:xfrm>
            <a:off x="0" y="0"/>
            <a:ext cx="9142560" cy="69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Советы  психологов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CustomShape 3"/>
          <p:cNvSpPr/>
          <p:nvPr/>
        </p:nvSpPr>
        <p:spPr>
          <a:xfrm>
            <a:off x="251640" y="785880"/>
            <a:ext cx="8890920" cy="313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4920">
              <a:lnSpc>
                <a:spcPct val="100000"/>
              </a:lnSpc>
              <a:buClr>
                <a:srgbClr val="17375E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28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Находите возможность хвалить себя в течение рабочего дня не менее 3–5 раз.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17375E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В случае даже незначительных успехов целесообразно хвалить себя, мысленно говоря</a:t>
            </a:r>
            <a:r>
              <a:rPr lang="ru-RU" sz="2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:«МОЛОДЕЦ!», «УМНИЦА!», «ЗДОРОВО ПОЛУЧИЛОСЬ!», «Я ОТЛИЧНО СПРАВИЛАСЬ!», «КАК Я ЛЮБЛЮ СЕБЯ!».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17375E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Дарите себе подарочки и милые безделушки.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3" name="Рисунок 7"/>
          <p:cNvPicPr/>
          <p:nvPr/>
        </p:nvPicPr>
        <p:blipFill>
          <a:blip r:embed="rId3" cstate="print"/>
          <a:stretch/>
        </p:blipFill>
        <p:spPr>
          <a:xfrm>
            <a:off x="428760" y="4000680"/>
            <a:ext cx="3627000" cy="2855880"/>
          </a:xfrm>
          <a:prstGeom prst="rect">
            <a:avLst/>
          </a:prstGeom>
          <a:ln>
            <a:noFill/>
          </a:ln>
        </p:spPr>
      </p:pic>
      <p:pic>
        <p:nvPicPr>
          <p:cNvPr id="354" name="Рисунок 8"/>
          <p:cNvPicPr/>
          <p:nvPr/>
        </p:nvPicPr>
        <p:blipFill>
          <a:blip r:embed="rId4" cstate="print"/>
          <a:stretch/>
        </p:blipFill>
        <p:spPr>
          <a:xfrm>
            <a:off x="4786200" y="4000680"/>
            <a:ext cx="3856320" cy="285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457200" y="1600200"/>
            <a:ext cx="4037040" cy="449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09480" indent="-60804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04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04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324000" y="189000"/>
            <a:ext cx="8361360" cy="647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lang="ru-RU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Нормальное долголетие на данном этапе развития человека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</a:pPr>
            <a:r>
              <a:rPr lang="ru-RU" sz="36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</a:t>
            </a:r>
            <a:r>
              <a:rPr lang="ru-RU" sz="5400" b="1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125-150 лет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Почему мы живем меньше?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1" name="Picture 4"/>
          <p:cNvPicPr/>
          <p:nvPr/>
        </p:nvPicPr>
        <p:blipFill>
          <a:blip r:embed="rId3" cstate="print">
            <a:lum bright="-6000"/>
          </a:blip>
          <a:srcRect t="8260"/>
          <a:stretch/>
        </p:blipFill>
        <p:spPr>
          <a:xfrm>
            <a:off x="3456000" y="4176000"/>
            <a:ext cx="2154240" cy="21434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Существенное влияние на самочувствие работников оказывает цветовая гамма окружающей его рабочей обстановки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6" name="Picture 2"/>
          <p:cNvPicPr/>
          <p:nvPr/>
        </p:nvPicPr>
        <p:blipFill>
          <a:blip r:embed="rId2" cstate="print"/>
          <a:stretch/>
        </p:blipFill>
        <p:spPr>
          <a:xfrm>
            <a:off x="467640" y="980640"/>
            <a:ext cx="8135640" cy="534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Picture 6"/>
          <p:cNvPicPr/>
          <p:nvPr/>
        </p:nvPicPr>
        <p:blipFill>
          <a:blip r:embed="rId2" cstate="print"/>
          <a:stretch/>
        </p:blipFill>
        <p:spPr>
          <a:xfrm>
            <a:off x="1331640" y="4869000"/>
            <a:ext cx="2446920" cy="1405440"/>
          </a:xfrm>
          <a:prstGeom prst="rect">
            <a:avLst/>
          </a:prstGeom>
          <a:ln w="9360">
            <a:noFill/>
          </a:ln>
        </p:spPr>
      </p:pic>
      <p:sp>
        <p:nvSpPr>
          <p:cNvPr id="358" name="CustomShape 1"/>
          <p:cNvSpPr/>
          <p:nvPr/>
        </p:nvSpPr>
        <p:spPr>
          <a:xfrm>
            <a:off x="3564000" y="332640"/>
            <a:ext cx="22305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Улыбка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CustomShape 2"/>
          <p:cNvSpPr/>
          <p:nvPr/>
        </p:nvSpPr>
        <p:spPr>
          <a:xfrm>
            <a:off x="358920" y="1700640"/>
            <a:ext cx="8783640" cy="447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Она поднимает настроение, располагает к нам окружающих, позволяет выглядеть молодо и мило.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Научившись поддерживать позитивное настроение на работе и дома, вы будете способствовать своему оздоровлению.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Никогда не думайте о плохом, помните, что мысль материальна.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0" name="Picture 5"/>
          <p:cNvPicPr/>
          <p:nvPr/>
        </p:nvPicPr>
        <p:blipFill>
          <a:blip r:embed="rId3" cstate="print"/>
          <a:stretch/>
        </p:blipFill>
        <p:spPr>
          <a:xfrm>
            <a:off x="4716000" y="4869000"/>
            <a:ext cx="2158920" cy="1427400"/>
          </a:xfrm>
          <a:prstGeom prst="rect">
            <a:avLst/>
          </a:prstGeom>
          <a:ln w="9360">
            <a:noFill/>
          </a:ln>
        </p:spPr>
      </p:pic>
      <p:pic>
        <p:nvPicPr>
          <p:cNvPr id="361" name="Рисунок 5"/>
          <p:cNvPicPr/>
          <p:nvPr/>
        </p:nvPicPr>
        <p:blipFill>
          <a:blip r:embed="rId4" cstate="print"/>
          <a:stretch/>
        </p:blipFill>
        <p:spPr>
          <a:xfrm>
            <a:off x="971640" y="188640"/>
            <a:ext cx="1629720" cy="1510560"/>
          </a:xfrm>
          <a:prstGeom prst="rect">
            <a:avLst/>
          </a:prstGeom>
          <a:ln>
            <a:noFill/>
          </a:ln>
        </p:spPr>
      </p:pic>
      <p:pic>
        <p:nvPicPr>
          <p:cNvPr id="362" name="Picture 4"/>
          <p:cNvPicPr/>
          <p:nvPr/>
        </p:nvPicPr>
        <p:blipFill>
          <a:blip r:embed="rId5" cstate="print"/>
          <a:stretch/>
        </p:blipFill>
        <p:spPr>
          <a:xfrm>
            <a:off x="6948360" y="260640"/>
            <a:ext cx="1438560" cy="14385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64" name="Содержимое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2560" cy="6856560"/>
          </a:xfrm>
          <a:prstGeom prst="rect">
            <a:avLst/>
          </a:prstGeom>
          <a:ln>
            <a:noFill/>
          </a:ln>
        </p:spPr>
      </p:pic>
      <p:sp>
        <p:nvSpPr>
          <p:cNvPr id="365" name="CustomShape 2"/>
          <p:cNvSpPr/>
          <p:nvPr/>
        </p:nvSpPr>
        <p:spPr>
          <a:xfrm>
            <a:off x="716760" y="428760"/>
            <a:ext cx="2836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CustomShape 3"/>
          <p:cNvSpPr/>
          <p:nvPr/>
        </p:nvSpPr>
        <p:spPr>
          <a:xfrm>
            <a:off x="0" y="0"/>
            <a:ext cx="9142560" cy="69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Упражнения на снятие напряжения.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7" name="Рисунок 6"/>
          <p:cNvPicPr/>
          <p:nvPr/>
        </p:nvPicPr>
        <p:blipFill>
          <a:blip r:embed="rId3" cstate="print"/>
          <a:stretch/>
        </p:blipFill>
        <p:spPr>
          <a:xfrm>
            <a:off x="5217480" y="857160"/>
            <a:ext cx="3925080" cy="3284640"/>
          </a:xfrm>
          <a:prstGeom prst="rect">
            <a:avLst/>
          </a:prstGeom>
          <a:ln>
            <a:noFill/>
          </a:ln>
        </p:spPr>
      </p:pic>
      <p:pic>
        <p:nvPicPr>
          <p:cNvPr id="368" name="Рисунок 7"/>
          <p:cNvPicPr/>
          <p:nvPr/>
        </p:nvPicPr>
        <p:blipFill>
          <a:blip r:embed="rId4" cstate="print"/>
          <a:stretch/>
        </p:blipFill>
        <p:spPr>
          <a:xfrm>
            <a:off x="0" y="785880"/>
            <a:ext cx="4284720" cy="3213360"/>
          </a:xfrm>
          <a:prstGeom prst="rect">
            <a:avLst/>
          </a:prstGeom>
          <a:ln>
            <a:noFill/>
          </a:ln>
        </p:spPr>
      </p:pic>
      <p:pic>
        <p:nvPicPr>
          <p:cNvPr id="369" name="Рисунок 8"/>
          <p:cNvPicPr/>
          <p:nvPr/>
        </p:nvPicPr>
        <p:blipFill>
          <a:blip r:embed="rId5" cstate="print"/>
          <a:stretch/>
        </p:blipFill>
        <p:spPr>
          <a:xfrm>
            <a:off x="3143160" y="2941560"/>
            <a:ext cx="2603520" cy="391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1" name="Содержимое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2560" cy="6856560"/>
          </a:xfrm>
          <a:prstGeom prst="rect">
            <a:avLst/>
          </a:prstGeom>
          <a:ln>
            <a:noFill/>
          </a:ln>
        </p:spPr>
      </p:pic>
      <p:sp>
        <p:nvSpPr>
          <p:cNvPr id="372" name="CustomShape 2"/>
          <p:cNvSpPr/>
          <p:nvPr/>
        </p:nvSpPr>
        <p:spPr>
          <a:xfrm>
            <a:off x="0" y="0"/>
            <a:ext cx="9142560" cy="642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6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Выводы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ЗАБОТЬТЕСЬ О СВОЕМ ПРОФЕССИОНАЛЬНОМ  ЗДОРОВЬЕ, КОЛЛЕГИ!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НЕ ДОВОДИТЕ УРОВЕНЬ ПСИХИЧЕСКИХ НАРУЗОК ДО КРИТИЧЕСКИХ!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4" name="Содержимое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2560" cy="6856560"/>
          </a:xfrm>
          <a:prstGeom prst="rect">
            <a:avLst/>
          </a:prstGeom>
          <a:ln>
            <a:noFill/>
          </a:ln>
        </p:spPr>
      </p:pic>
      <p:sp>
        <p:nvSpPr>
          <p:cNvPr id="375" name="CustomShape 2"/>
          <p:cNvSpPr/>
          <p:nvPr/>
        </p:nvSpPr>
        <p:spPr>
          <a:xfrm>
            <a:off x="0" y="0"/>
            <a:ext cx="9142560" cy="155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3200" b="1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Психоэмоциональное истощение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3200" b="1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не должно  достигать      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3200" b="1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критических значений!!!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6" name="Picture 4"/>
          <p:cNvPicPr/>
          <p:nvPr/>
        </p:nvPicPr>
        <p:blipFill>
          <a:blip r:embed="rId3" cstate="print"/>
          <a:stretch/>
        </p:blipFill>
        <p:spPr>
          <a:xfrm>
            <a:off x="285840" y="357120"/>
            <a:ext cx="876600" cy="2374920"/>
          </a:xfrm>
          <a:prstGeom prst="rect">
            <a:avLst/>
          </a:prstGeom>
          <a:ln w="9360">
            <a:noFill/>
          </a:ln>
        </p:spPr>
      </p:pic>
      <p:pic>
        <p:nvPicPr>
          <p:cNvPr id="377" name="Picture 5"/>
          <p:cNvPicPr/>
          <p:nvPr/>
        </p:nvPicPr>
        <p:blipFill>
          <a:blip r:embed="rId4" cstate="print"/>
          <a:stretch/>
        </p:blipFill>
        <p:spPr>
          <a:xfrm>
            <a:off x="2143080" y="1500120"/>
            <a:ext cx="878040" cy="2374920"/>
          </a:xfrm>
          <a:prstGeom prst="rect">
            <a:avLst/>
          </a:prstGeom>
          <a:ln w="9360">
            <a:noFill/>
          </a:ln>
        </p:spPr>
      </p:pic>
      <p:pic>
        <p:nvPicPr>
          <p:cNvPr id="378" name="Picture 6"/>
          <p:cNvPicPr/>
          <p:nvPr/>
        </p:nvPicPr>
        <p:blipFill>
          <a:blip r:embed="rId5" cstate="print"/>
          <a:stretch/>
        </p:blipFill>
        <p:spPr>
          <a:xfrm>
            <a:off x="4000320" y="2071800"/>
            <a:ext cx="878040" cy="2374920"/>
          </a:xfrm>
          <a:prstGeom prst="rect">
            <a:avLst/>
          </a:prstGeom>
          <a:ln w="9360">
            <a:noFill/>
          </a:ln>
        </p:spPr>
      </p:pic>
      <p:pic>
        <p:nvPicPr>
          <p:cNvPr id="379" name="Picture 7"/>
          <p:cNvPicPr/>
          <p:nvPr/>
        </p:nvPicPr>
        <p:blipFill>
          <a:blip r:embed="rId6" cstate="print"/>
          <a:stretch/>
        </p:blipFill>
        <p:spPr>
          <a:xfrm>
            <a:off x="5786280" y="3071880"/>
            <a:ext cx="876600" cy="2374920"/>
          </a:xfrm>
          <a:prstGeom prst="rect">
            <a:avLst/>
          </a:prstGeom>
          <a:ln w="9360">
            <a:noFill/>
          </a:ln>
        </p:spPr>
      </p:pic>
      <p:pic>
        <p:nvPicPr>
          <p:cNvPr id="380" name="Picture 8"/>
          <p:cNvPicPr/>
          <p:nvPr/>
        </p:nvPicPr>
        <p:blipFill>
          <a:blip r:embed="rId7" cstate="print"/>
          <a:stretch/>
        </p:blipFill>
        <p:spPr>
          <a:xfrm>
            <a:off x="7715160" y="4143240"/>
            <a:ext cx="430200" cy="2087640"/>
          </a:xfrm>
          <a:prstGeom prst="rect">
            <a:avLst/>
          </a:prstGeom>
          <a:ln w="9360">
            <a:noFill/>
          </a:ln>
        </p:spPr>
      </p:pic>
      <p:sp>
        <p:nvSpPr>
          <p:cNvPr id="381" name="CustomShape 3"/>
          <p:cNvSpPr/>
          <p:nvPr/>
        </p:nvSpPr>
        <p:spPr>
          <a:xfrm>
            <a:off x="6429240" y="6215040"/>
            <a:ext cx="2713320" cy="69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Потеря трудоспособности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CustomShape 4"/>
          <p:cNvSpPr/>
          <p:nvPr/>
        </p:nvSpPr>
        <p:spPr>
          <a:xfrm>
            <a:off x="1143000" y="4000680"/>
            <a:ext cx="2355840" cy="69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Личностная отстраненность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CustomShape 5"/>
          <p:cNvSpPr/>
          <p:nvPr/>
        </p:nvSpPr>
        <p:spPr>
          <a:xfrm>
            <a:off x="3357720" y="4572000"/>
            <a:ext cx="1784520" cy="100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Сворачивание личных достижений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CustomShape 6"/>
          <p:cNvSpPr/>
          <p:nvPr/>
        </p:nvSpPr>
        <p:spPr>
          <a:xfrm>
            <a:off x="5143680" y="5572080"/>
            <a:ext cx="2070360" cy="69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Эмоциональное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истощение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>
            <a:off x="611640" y="83664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Учитель не имеет права беспечно относиться к своему здоровью: он – пример для подражания.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Являясь примером для учеников, учитель формирует у них такое же отношение к своему здоровью.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467640" y="548640"/>
            <a:ext cx="8278920" cy="2647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80000"/>
              </a:lnSpc>
            </a:pPr>
            <a:r>
              <a:rPr lang="ru-RU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Успехов вам в вашей благородной профессиональной деятельности и на нелегком пути сохранения и укрепления своего здоровья  и здоровья своих близких.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7" name="Picture 2"/>
          <p:cNvPicPr/>
          <p:nvPr/>
        </p:nvPicPr>
        <p:blipFill>
          <a:blip r:embed="rId2" cstate="print"/>
          <a:stretch/>
        </p:blipFill>
        <p:spPr>
          <a:xfrm>
            <a:off x="2339640" y="3213000"/>
            <a:ext cx="4030920" cy="29955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4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ПРОФЕССИОНАЛЬНОГО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ЗДОРОВЬЯ!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 удачи!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CustomShape 2"/>
          <p:cNvSpPr/>
          <p:nvPr/>
        </p:nvSpPr>
        <p:spPr>
          <a:xfrm>
            <a:off x="684360" y="260280"/>
            <a:ext cx="8134560" cy="9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6600CC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Хотим вам пожелать: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 algn="ctr">
              <a:lnSpc>
                <a:spcPct val="100000"/>
              </a:lnSpc>
            </a:pPr>
            <a:r>
              <a:rPr lang="ru-RU" sz="6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Спасибо за внимание!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1" name="Picture 2"/>
          <p:cNvPicPr/>
          <p:nvPr/>
        </p:nvPicPr>
        <p:blipFill>
          <a:blip r:embed="rId2" cstate="print"/>
          <a:srcRect l="3126" t="11045" b="4168"/>
          <a:stretch/>
        </p:blipFill>
        <p:spPr>
          <a:xfrm>
            <a:off x="2411640" y="2997000"/>
            <a:ext cx="4427640" cy="2641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457200" y="1600200"/>
            <a:ext cx="4037040" cy="449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09480" indent="-60804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04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04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107640" y="188640"/>
            <a:ext cx="8855640" cy="65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«…беда наша в том, что мы начинаем думать о своем здоровье только в том случае, когда начинаем терять его, когда уже «поломан» механизм и нужно думать о его починке…»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r">
              <a:lnSpc>
                <a:spcPct val="100000"/>
              </a:lnSpc>
            </a:pPr>
            <a:r>
              <a:rPr lang="ru-RU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Академик К.М.Быков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4" name="Picture 7"/>
          <p:cNvPicPr/>
          <p:nvPr/>
        </p:nvPicPr>
        <p:blipFill>
          <a:blip r:embed="rId3" cstate="print"/>
          <a:stretch/>
        </p:blipFill>
        <p:spPr>
          <a:xfrm>
            <a:off x="611640" y="3501000"/>
            <a:ext cx="4102920" cy="24908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08000" y="189000"/>
            <a:ext cx="8856720" cy="633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/>
            <a:r>
              <a:rPr lang="ru-RU" sz="32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539640" y="549360"/>
            <a:ext cx="8280360" cy="33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/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Наибольший шанс оказаться подверженным профессиональной деформации, а также получить «мощный удар» по профессиональному здоровью у представителей </a:t>
            </a:r>
            <a:r>
              <a:rPr lang="ru-RU" sz="2400" b="1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профессий типа «Человек ─ Человек», </a:t>
            </a: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т.е. у тех, кто постоянно работает с людьми. Поэтому представителей социономической группы (менеджеры, учителя, психологи и др.) можно отнести к </a:t>
            </a:r>
            <a:r>
              <a:rPr lang="ru-RU" sz="2400" b="0" u="sng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профессиям повышенного риска для профессионального здоровья работающих.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755640" y="908640"/>
            <a:ext cx="7083720" cy="460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Профессию педагога можно отнести к  «группе риска» по частоте нарушений здоровья и серьезности  протекающих заболеваний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DejaVu Sans"/>
              </a:rPr>
              <a:t>  </a:t>
            </a:r>
            <a:endParaRPr lang="ru-RU" sz="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во-первых, педагогическая  профессия –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профессия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здоровье-разрушающая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;</a:t>
            </a:r>
            <a:endParaRPr lang="ru-RU" sz="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во-вторых, мы наблюдаем, кризис педагогической профессии,  воспитатели, как и учителя, «постарели», так как  молодёжь  всё реже идёт в педагогику.</a:t>
            </a:r>
            <a:endParaRPr lang="ru-RU" sz="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 algn="ctr">
              <a:lnSpc>
                <a:spcPct val="100000"/>
              </a:lnSpc>
            </a:pPr>
            <a:endParaRPr lang="ru-RU" sz="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8" name="Picture 5"/>
          <p:cNvPicPr/>
          <p:nvPr/>
        </p:nvPicPr>
        <p:blipFill>
          <a:blip r:embed="rId2" cstate="print"/>
          <a:stretch/>
        </p:blipFill>
        <p:spPr>
          <a:xfrm>
            <a:off x="6638760" y="4841640"/>
            <a:ext cx="2180160" cy="1754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324000" y="907920"/>
            <a:ext cx="8228160" cy="452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 algn="ctr">
              <a:lnSpc>
                <a:spcPct val="100000"/>
              </a:lnSpc>
            </a:pPr>
            <a:r>
              <a:rPr lang="ru-RU" sz="3600" b="0" i="1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</a:t>
            </a:r>
            <a:r>
              <a:rPr lang="ru-RU" sz="3600" b="1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Проблема профессионального здоровья учителя в настоящее время настолько значима, что необходимо создание нового направления</a:t>
            </a:r>
            <a:r>
              <a:rPr lang="ru-RU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психолого-медико-социальной  профилактики  и  восстановления  здоровья педагога.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</TotalTime>
  <Words>1849</Words>
  <Application>Microsoft Office PowerPoint</Application>
  <PresentationFormat>Экран (4:3)</PresentationFormat>
  <Paragraphs>330</Paragraphs>
  <Slides>58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58</vt:i4>
      </vt:variant>
    </vt:vector>
  </HeadingPairs>
  <TitlesOfParts>
    <vt:vector size="63" baseType="lpstr"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User</dc:creator>
  <dc:description/>
  <cp:lastModifiedBy>Надежда</cp:lastModifiedBy>
  <cp:revision>68</cp:revision>
  <dcterms:created xsi:type="dcterms:W3CDTF">2015-03-25T17:33:04Z</dcterms:created>
  <dcterms:modified xsi:type="dcterms:W3CDTF">2023-03-29T17:23:22Z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19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56</vt:i4>
  </property>
</Properties>
</file>